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55" r:id="rId2"/>
    <p:sldId id="357" r:id="rId3"/>
    <p:sldId id="345" r:id="rId4"/>
    <p:sldId id="396" r:id="rId5"/>
    <p:sldId id="395" r:id="rId6"/>
    <p:sldId id="379" r:id="rId7"/>
    <p:sldId id="380" r:id="rId8"/>
    <p:sldId id="329" r:id="rId9"/>
    <p:sldId id="373" r:id="rId10"/>
    <p:sldId id="307" r:id="rId11"/>
    <p:sldId id="33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343" r:id="rId24"/>
    <p:sldId id="391" r:id="rId25"/>
    <p:sldId id="346" r:id="rId26"/>
    <p:sldId id="267" r:id="rId27"/>
    <p:sldId id="344" r:id="rId28"/>
    <p:sldId id="366" r:id="rId29"/>
    <p:sldId id="351" r:id="rId30"/>
    <p:sldId id="367" r:id="rId31"/>
    <p:sldId id="371" r:id="rId32"/>
    <p:sldId id="370" r:id="rId33"/>
    <p:sldId id="356" r:id="rId34"/>
    <p:sldId id="374" r:id="rId35"/>
    <p:sldId id="375" r:id="rId36"/>
    <p:sldId id="358" r:id="rId37"/>
    <p:sldId id="364" r:id="rId38"/>
    <p:sldId id="409" r:id="rId39"/>
    <p:sldId id="365" r:id="rId40"/>
    <p:sldId id="37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C1BC"/>
    <a:srgbClr val="408080"/>
    <a:srgbClr val="F9DCDC"/>
    <a:srgbClr val="25ADAA"/>
    <a:srgbClr val="2B5656"/>
    <a:srgbClr val="DEEEED"/>
    <a:srgbClr val="D21A20"/>
    <a:srgbClr val="F3F3F3"/>
    <a:srgbClr val="FFFFFF"/>
    <a:srgbClr val="560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259473346178548E-2"/>
          <c:y val="0.18919566786612477"/>
          <c:w val="0.79593326845194157"/>
          <c:h val="0.7117736818165725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동의</c:v>
                </c:pt>
              </c:strCache>
            </c:strRef>
          </c:tx>
          <c:spPr>
            <a:solidFill>
              <a:srgbClr val="4F9A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69.400000000000006</c:v>
                </c:pt>
                <c:pt idx="1">
                  <c:v>70.2</c:v>
                </c:pt>
                <c:pt idx="2">
                  <c:v>78.599999999999994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08-4E12-AEB3-AF5E304078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보통</c:v>
                </c:pt>
              </c:strCache>
            </c:strRef>
          </c:tx>
          <c:spPr>
            <a:solidFill>
              <a:srgbClr val="2AC1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26.3</c:v>
                </c:pt>
                <c:pt idx="1">
                  <c:v>23.1</c:v>
                </c:pt>
                <c:pt idx="2">
                  <c:v>17.100000000000001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08-4E12-AEB3-AF5E3040780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비동의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4.3</c:v>
                </c:pt>
                <c:pt idx="1">
                  <c:v>6.8</c:v>
                </c:pt>
                <c:pt idx="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908-4E12-AEB3-AF5E304078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100"/>
        <c:axId val="1278409040"/>
        <c:axId val="1278411536"/>
      </c:barChart>
      <c:catAx>
        <c:axId val="1278409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8411536"/>
        <c:crosses val="autoZero"/>
        <c:auto val="1"/>
        <c:lblAlgn val="ctr"/>
        <c:lblOffset val="100"/>
        <c:noMultiLvlLbl val="0"/>
      </c:catAx>
      <c:valAx>
        <c:axId val="1278411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78409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68448278394979"/>
          <c:y val="0.26439866310972443"/>
          <c:w val="0.13062947987344503"/>
          <c:h val="0.246137899176990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2AC1BC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156769172276835E-2"/>
          <c:y val="0.20791137911951607"/>
          <c:w val="0.39959781496109736"/>
          <c:h val="0.6229536476919260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24B-4337-AB7B-64F8D473D56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24B-4337-AB7B-64F8D473D56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E5-4FC3-AA92-2CB8713C1CDD}"/>
              </c:ext>
            </c:extLst>
          </c:dPt>
          <c:dPt>
            <c:idx val="3"/>
            <c:bubble3D val="0"/>
            <c:spPr>
              <a:solidFill>
                <a:srgbClr val="4F9A9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24B-4337-AB7B-64F8D473D562}"/>
              </c:ext>
            </c:extLst>
          </c:dPt>
          <c:dPt>
            <c:idx val="4"/>
            <c:bubble3D val="0"/>
            <c:spPr>
              <a:solidFill>
                <a:srgbClr val="2AC1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24B-4337-AB7B-64F8D473D562}"/>
              </c:ext>
            </c:extLst>
          </c:dPt>
          <c:dLbls>
            <c:dLbl>
              <c:idx val="0"/>
              <c:layout>
                <c:manualLayout>
                  <c:x val="-1.3175183312699386E-2"/>
                  <c:y val="1.173290234446400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4B-4337-AB7B-64F8D473D562}"/>
                </c:ext>
              </c:extLst>
            </c:dLbl>
            <c:dLbl>
              <c:idx val="1"/>
              <c:layout>
                <c:manualLayout>
                  <c:x val="5.9625743661631848E-2"/>
                  <c:y val="4.479686763446749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4B-4337-AB7B-64F8D473D56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E5-4FC3-AA92-2CB8713C1CDD}"/>
                </c:ext>
              </c:extLst>
            </c:dLbl>
            <c:dLbl>
              <c:idx val="3"/>
              <c:layout>
                <c:manualLayout>
                  <c:x val="-0.12524830532376344"/>
                  <c:y val="-0.185678944246639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+mj-ea"/>
                      <a:ea typeface="+mj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24B-4337-AB7B-64F8D473D5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전혀 중요하지 않음</c:v>
                </c:pt>
                <c:pt idx="1">
                  <c:v>중요하지 않음</c:v>
                </c:pt>
                <c:pt idx="2">
                  <c:v>보통</c:v>
                </c:pt>
                <c:pt idx="3">
                  <c:v>중요함</c:v>
                </c:pt>
                <c:pt idx="4">
                  <c:v>매우 중요함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0.02</c:v>
                </c:pt>
                <c:pt idx="1">
                  <c:v>7.6999999999999999E-2</c:v>
                </c:pt>
                <c:pt idx="2">
                  <c:v>0.10100000000000001</c:v>
                </c:pt>
                <c:pt idx="3">
                  <c:v>0.48799999999999999</c:v>
                </c:pt>
                <c:pt idx="4">
                  <c:v>0.314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5-4FC3-AA92-2CB8713C1CD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861739219233241"/>
          <c:y val="0.2262342821008142"/>
          <c:w val="0.40079986450270733"/>
          <c:h val="0.566981342563209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25ADAA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200"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4F9A9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부정</c:v>
                </c:pt>
                <c:pt idx="1">
                  <c:v>긍정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1824</c:v>
                </c:pt>
                <c:pt idx="1">
                  <c:v>35316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3E-444E-BB9F-F46574CA5A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-5"/>
        <c:axId val="1801806704"/>
        <c:axId val="483190320"/>
      </c:barChart>
      <c:catAx>
        <c:axId val="18018067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83190320"/>
        <c:crosses val="autoZero"/>
        <c:auto val="1"/>
        <c:lblAlgn val="ctr"/>
        <c:lblOffset val="100"/>
        <c:noMultiLvlLbl val="0"/>
      </c:catAx>
      <c:valAx>
        <c:axId val="483190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0180670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1B077B-5A5A-40F0-1FA8-03C969A7E8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D5E62B-A52E-6296-7F05-B1884852BE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5F270A-F9A7-4471-93CE-82EACBFC558F}" type="datetimeFigureOut">
              <a:rPr lang="ko-KR" altLang="en-US" smtClean="0"/>
              <a:t>2024. 1. 20.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2F024F-3B2C-94FE-34E6-3028A3FFD0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DD4C3C-8117-C05A-4ABD-4871C57D65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C4EFD8-8914-4116-890A-33B3F0B9D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90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5DBDA-CB9F-462E-82E5-7FF5AADA0406}" type="datetimeFigureOut">
              <a:rPr lang="ko-KR" altLang="en-US" smtClean="0"/>
              <a:t>2024. 1. 20.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32305-3C87-449B-80FF-FB1C24EC9A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5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 경험 공유 확산으로 소비자들은 다른 사람의 후기를 통해 신뢰성을 확보한 후 상품을 구매하려는 경향이 커지며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별점과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리뷰 관리가 자영업자에게 불가피해진 상황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소비자 리뷰는 제품의 구매에 직접적인 영향을 주는 것으로 나타남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소비자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 중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(69.4%)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소비자 리뷰가 부정적일 경우에는 해당 제품을 구매하지 않는다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 응답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리서치에 따르면 리뷰를 바탕으로 구매행동이 이뤄지는 각 지표들은 모두 약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70%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수준으로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리뷰가 소비패턴에 지대한 영향을 미치는 것으로 나타남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Qualtrics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조사에 따르면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소비자의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93%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의 고객이 구매하기 전 온라인 리뷰를 읽으며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40%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개에서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개의 리뷰를 읽고 구매 결정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405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리뷰의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부정을 정확히 판별하는 답변 생성을 위해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리뷰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sentiment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사전학습모델을 활용해 전체 데이터 중 긍정 리뷰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부정 리뷰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5%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임을 확인 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GPT API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활용하여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9,000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부정 데이터 증강함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6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모델은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및 증강을 거친 전체 데이터 총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46,140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데이터를 활용하여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epoch 100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까지 학습하였으며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자연스러운 답변 생성을 위해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loss 0.2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대의 모델을 선정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확률적 샘플링 방식으로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Hyperparameter-tuning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09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확률적 샘플링으로 매번 다르게 생성되는 답변들을 답변 후보 군으로 간주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Rule-based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방식으로 리뷰와 각 후보 답변의 유사도를 각각 계산 후 가장 높은 유사도를 가진 답변을 최종 답변으로 선정함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35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확률적 샘플링으로 매번 다르게 생성되는 답변들을 답변 후보 군으로 간주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Rule-based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방식으로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리뷰와 각 후보의 유사도를 분석하여 가장 높은 유사도를 가진 답변을 최종 답변으로 선정함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21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728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407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2636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96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1764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107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특히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배달앱의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경우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리뷰뿐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아니라 리뷰에 대한 사장님의 응대가 소비자 재구매 의사를 높여 매출과 직결되며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모든 리뷰에 응대했을 때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소통하는 가게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'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라는 인식으로 재주문율 크게 상승한 효과가 확인됨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가게 댓글이 소비자의 재구매 의사에 중요하다고 답변한 비율은 </a:t>
            </a:r>
            <a:r>
              <a:rPr lang="en-US" altLang="ko-KR" dirty="0"/>
              <a:t>48.8%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가게의 리뷰 댓글은 매출과 직결</a:t>
            </a:r>
            <a:endParaRPr lang="en-US" altLang="ko-KR" b="1" u="sng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배민</a:t>
            </a:r>
            <a:r>
              <a:rPr lang="en-US" altLang="ko-KR" dirty="0"/>
              <a:t>,</a:t>
            </a:r>
            <a:r>
              <a:rPr lang="ko-KR" altLang="en-US" dirty="0"/>
              <a:t> 모든 리뷰에 사장님이 댓글을 달며 고객과 소통하는 가게는 오픈 초기  재주문율 </a:t>
            </a:r>
            <a:r>
              <a:rPr lang="en-US" altLang="ko-KR" dirty="0"/>
              <a:t>6.5</a:t>
            </a:r>
            <a:r>
              <a:rPr lang="ko-KR" altLang="en-US" dirty="0"/>
              <a:t>배 상승한 것으로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15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271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9885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4069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014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5383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1239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8266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7FB6F-695D-B848-8876-5468ED9D6614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8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답변 생성 서비스는 실제 사장님들의 답변을 기반으로 학습되어 각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포인트 및 상황에 맞는 답변과 자연스러운 문장구조와 어투를 사용하게끔 기획됨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7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한국어 자연어 문장 생성에 최적화된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transformer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기반 </a:t>
            </a:r>
            <a:r>
              <a:rPr lang="en-US" altLang="ko-KR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skt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KoGPT2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사전학습모델을 기본 모델로 선정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단순 다음 문장 생성이 아닌 리뷰에 대한 답변 생성에 최적화 하기 위해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Fine-tuning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322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리뷰에 대한 답변 생성을 위해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가게의 리뷰 및 사장님 댓글을 수집 목적으로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‘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요기요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167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매장에서 총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37,140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 리뷰를 크롤링함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9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정제된 답변 생성을 위해 사장님 댓글 내용을 정규 표현식을 통해 처리하여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한글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영문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문장부호를 제외한 특수문자 등을 제거하였으며 고객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ID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모두 고객님으로 변환함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8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특정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가게명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음식명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지점명이 제외된 답변 생성을 위해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명칭을 세부적으로 토큰화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칼럼화하여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답변 생성 단계에서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마스킹되도록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8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특정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가게명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음식명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지점명이 제외된 답변 생성을 위해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각 명칭을 세부적으로 토큰화 및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칼럼화하여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답변 생성 단계에서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마스킹되도록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처리함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79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전처리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단계로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리뷰의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긍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부정을 정확히 판별하는 답변 생성을 위해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리뷰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sentiment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분류 사전학습모델을 활용해 전체 데이터 중 긍정 리뷰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95%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부정 리뷰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5%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임을 확인 후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GPT API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활용하여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9,000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개의 부정 데이터 증강함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32305-3C87-449B-80FF-FB1C24EC9A9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A94BF-466B-DFF5-C005-E8D81E447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20C8C-0592-D051-9190-E431B207E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5BAFF-DF58-9D8A-0BB4-FD23920EB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7F1B-238B-4B53-876C-518628FA3EBC}" type="datetimeFigureOut">
              <a:rPr lang="ko-KR" altLang="en-US" smtClean="0"/>
              <a:t>2024. 1. 20.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14CDD-2398-B1EB-9D42-8054943E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B63F6-4DC8-427B-7720-0F1754DA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9CDB-E1B3-490F-AF66-1266A392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516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6E8BD-F28C-5649-4A80-D788827D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9E572B-6344-8AA2-C2B1-3D37314FC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9282E-2D86-F424-44C5-51910D1E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7F1B-238B-4B53-876C-518628FA3EBC}" type="datetimeFigureOut">
              <a:rPr lang="ko-KR" altLang="en-US" smtClean="0"/>
              <a:t>2024. 1. 20.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A037C2-043C-3F93-2F1D-7FD433F94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129863-3EA5-804C-F866-7D245222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99CDB-E1B3-490F-AF66-1266A39252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87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4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C0B307-E1BA-E1A7-2861-EBCED607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C1878F-3976-75B5-DA90-F68F2972D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6D761B-1F71-8626-817C-8783D62782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67F1B-238B-4B53-876C-518628FA3EBC}" type="datetimeFigureOut">
              <a:rPr lang="ko-KR" altLang="en-US" smtClean="0"/>
              <a:t>2024. 1. 20.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6C154-5FD0-2BDB-DC58-5A4441DCD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E6DB79-A26F-6047-19BF-A1B8AD12B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99CDB-E1B3-490F-AF66-1266A39252B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5EBD1-1233-D240-D242-E654A8779167}"/>
              </a:ext>
            </a:extLst>
          </p:cNvPr>
          <p:cNvSpPr txBox="1"/>
          <p:nvPr userDrawn="1"/>
        </p:nvSpPr>
        <p:spPr>
          <a:xfrm>
            <a:off x="9873479" y="87563"/>
            <a:ext cx="2178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 Multicampus Final Project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7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52.png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68.tif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67.png"/><Relationship Id="rId4" Type="http://schemas.openxmlformats.org/officeDocument/2006/relationships/image" Target="../media/image80.png"/><Relationship Id="rId9" Type="http://schemas.openxmlformats.org/officeDocument/2006/relationships/image" Target="../media/image68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biz.chosun.com/site/data/html_dir/2021/04/27/2021042702555.html?utm_source=naver&amp;utm_medium=original&amp;utm_campaign=biz" TargetMode="External"/><Relationship Id="rId13" Type="http://schemas.openxmlformats.org/officeDocument/2006/relationships/hyperlink" Target="https://huggingface.co/skt/kogpt2-base-v2" TargetMode="External"/><Relationship Id="rId18" Type="http://schemas.openxmlformats.org/officeDocument/2006/relationships/hyperlink" Target="https://subinium.github.io/Keras-8/" TargetMode="External"/><Relationship Id="rId26" Type="http://schemas.openxmlformats.org/officeDocument/2006/relationships/hyperlink" Target="https://huggingface.co/nboost/pt-bert-large-msmarco" TargetMode="External"/><Relationship Id="rId3" Type="http://schemas.openxmlformats.org/officeDocument/2006/relationships/hyperlink" Target="https://www.hankyung.com/economy/article/2023073149701" TargetMode="External"/><Relationship Id="rId21" Type="http://schemas.openxmlformats.org/officeDocument/2006/relationships/hyperlink" Target="https://medium.com/analytics-vidhya/chat-about-anything-with-human-like-open-domain-chatbot-7649408fe279" TargetMode="External"/><Relationship Id="rId7" Type="http://schemas.openxmlformats.org/officeDocument/2006/relationships/hyperlink" Target="https://jayoungin.com/bbs/board.php?bo_table=jagora&amp;wr_id=58&amp;sst=wr_hit&amp;sod=desc&amp;sop=and&amp;page=1" TargetMode="External"/><Relationship Id="rId12" Type="http://schemas.openxmlformats.org/officeDocument/2006/relationships/hyperlink" Target="https://reviewmon.kr/" TargetMode="External"/><Relationship Id="rId17" Type="http://schemas.openxmlformats.org/officeDocument/2006/relationships/hyperlink" Target="https://littlefoxdiary.tistory.com/46" TargetMode="External"/><Relationship Id="rId25" Type="http://schemas.openxmlformats.org/officeDocument/2006/relationships/hyperlink" Target="https://huggingface.co/team-lucid/deberta-v3-base-korean" TargetMode="External"/><Relationship Id="rId2" Type="http://schemas.openxmlformats.org/officeDocument/2006/relationships/notesSlide" Target="../notesSlides/notesSlide26.xml"/><Relationship Id="rId16" Type="http://schemas.openxmlformats.org/officeDocument/2006/relationships/hyperlink" Target="https://codlingual.tistory.com/117" TargetMode="External"/><Relationship Id="rId20" Type="http://schemas.openxmlformats.org/officeDocument/2006/relationships/hyperlink" Target="https://blog.testworks.co.kr/nlp-generation-evalu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ew.asiae.co.kr/article/2023011714060681452" TargetMode="External"/><Relationship Id="rId11" Type="http://schemas.openxmlformats.org/officeDocument/2006/relationships/hyperlink" Target="https://hoch.pro/answers/" TargetMode="External"/><Relationship Id="rId24" Type="http://schemas.openxmlformats.org/officeDocument/2006/relationships/hyperlink" Target="https://huggingface.co/bongsoo/bert-base-kor-v1" TargetMode="External"/><Relationship Id="rId5" Type="http://schemas.openxmlformats.org/officeDocument/2006/relationships/hyperlink" Target="https://www.insight.co.kr/news/363371" TargetMode="External"/><Relationship Id="rId15" Type="http://schemas.openxmlformats.org/officeDocument/2006/relationships/hyperlink" Target="https://velog.io/@nawnoes/Transformer-%EA%B8%B0%EB%B0%98%EC%9D%98-%EC%9E%90%EC%97%B0%EC%96%B4%EC%B2%98%EB%A6%AC-%EB%AA%A8%EB%8D%B8" TargetMode="External"/><Relationship Id="rId23" Type="http://schemas.openxmlformats.org/officeDocument/2006/relationships/hyperlink" Target="https://huggingface.co/MoritzLaurer/mDeBERTa-v3-base-xnli-multilingual-nli-2mil7" TargetMode="External"/><Relationship Id="rId28" Type="http://schemas.openxmlformats.org/officeDocument/2006/relationships/hyperlink" Target="https://suy379.tistory.com/51" TargetMode="External"/><Relationship Id="rId10" Type="http://schemas.openxmlformats.org/officeDocument/2006/relationships/hyperlink" Target="https://ceo.baemin.com/knowhow/8740" TargetMode="External"/><Relationship Id="rId19" Type="http://schemas.openxmlformats.org/officeDocument/2006/relationships/hyperlink" Target="https://diane-space.tistory.com/200" TargetMode="External"/><Relationship Id="rId4" Type="http://schemas.openxmlformats.org/officeDocument/2006/relationships/hyperlink" Target="https://www.hankyung.com/economy/article/202307277405i" TargetMode="External"/><Relationship Id="rId9" Type="http://schemas.openxmlformats.org/officeDocument/2006/relationships/hyperlink" Target="https://biz.chosun.com/topics/topics_social/2023/05/24/W3AM6EPGKVFG5PHZ4ZGSAQYCN4/" TargetMode="External"/><Relationship Id="rId14" Type="http://schemas.openxmlformats.org/officeDocument/2006/relationships/hyperlink" Target="https://github.com/SKT-AI/KoGPT2" TargetMode="External"/><Relationship Id="rId22" Type="http://schemas.openxmlformats.org/officeDocument/2006/relationships/hyperlink" Target="https://scikit-learn.org/stable/modules/generated/sklearn.multioutput.MultiOutputClassifier.html" TargetMode="External"/><Relationship Id="rId27" Type="http://schemas.openxmlformats.org/officeDocument/2006/relationships/hyperlink" Target="https://huggingface.co/facebook/bart-large-mnl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>
            <a:extLst>
              <a:ext uri="{FF2B5EF4-FFF2-40B4-BE49-F238E27FC236}">
                <a16:creationId xmlns:a16="http://schemas.microsoft.com/office/drawing/2014/main" id="{F7437FB7-8DD8-2938-A0E0-0940827C0808}"/>
              </a:ext>
            </a:extLst>
          </p:cNvPr>
          <p:cNvGrpSpPr/>
          <p:nvPr/>
        </p:nvGrpSpPr>
        <p:grpSpPr>
          <a:xfrm>
            <a:off x="-7620" y="730885"/>
            <a:ext cx="12202795" cy="5854700"/>
            <a:chOff x="-12" y="1319"/>
            <a:chExt cx="19217" cy="9220"/>
          </a:xfrm>
          <a:solidFill>
            <a:schemeClr val="tx1"/>
          </a:solidFill>
        </p:grpSpPr>
        <p:sp>
          <p:nvSpPr>
            <p:cNvPr id="10" name="Group 13">
              <a:extLst>
                <a:ext uri="{FF2B5EF4-FFF2-40B4-BE49-F238E27FC236}">
                  <a16:creationId xmlns:a16="http://schemas.microsoft.com/office/drawing/2014/main" id="{14D3E849-7DD7-8FBC-1498-387BB7B578FA}"/>
                </a:ext>
              </a:extLst>
            </p:cNvPr>
            <p:cNvSpPr/>
            <p:nvPr/>
          </p:nvSpPr>
          <p:spPr>
            <a:xfrm>
              <a:off x="6871" y="1319"/>
              <a:ext cx="8037" cy="9220"/>
            </a:xfrm>
            <a:prstGeom prst="parallelogram">
              <a:avLst>
                <a:gd name="adj" fmla="val 918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" name="Group 14">
              <a:extLst>
                <a:ext uri="{FF2B5EF4-FFF2-40B4-BE49-F238E27FC236}">
                  <a16:creationId xmlns:a16="http://schemas.microsoft.com/office/drawing/2014/main" id="{FBDA60CD-FB90-A5DF-2FA7-485BBC3C3F1F}"/>
                </a:ext>
              </a:extLst>
            </p:cNvPr>
            <p:cNvSpPr/>
            <p:nvPr/>
          </p:nvSpPr>
          <p:spPr>
            <a:xfrm>
              <a:off x="-12" y="10070"/>
              <a:ext cx="7438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9" name="Group 12">
              <a:extLst>
                <a:ext uri="{FF2B5EF4-FFF2-40B4-BE49-F238E27FC236}">
                  <a16:creationId xmlns:a16="http://schemas.microsoft.com/office/drawing/2014/main" id="{0085864C-84C1-5328-BE4B-71BB329F547A}"/>
                </a:ext>
              </a:extLst>
            </p:cNvPr>
            <p:cNvSpPr/>
            <p:nvPr/>
          </p:nvSpPr>
          <p:spPr>
            <a:xfrm>
              <a:off x="14361" y="1319"/>
              <a:ext cx="4845" cy="4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E4CC1168-7538-8A49-5255-BDD8DD94F4DE}"/>
              </a:ext>
            </a:extLst>
          </p:cNvPr>
          <p:cNvGrpSpPr/>
          <p:nvPr/>
        </p:nvGrpSpPr>
        <p:grpSpPr>
          <a:xfrm>
            <a:off x="-7620" y="284480"/>
            <a:ext cx="12203430" cy="5854700"/>
            <a:chOff x="-12" y="616"/>
            <a:chExt cx="19218" cy="9220"/>
          </a:xfrm>
          <a:solidFill>
            <a:srgbClr val="F8C002"/>
          </a:solidFill>
        </p:grpSpPr>
        <p:sp>
          <p:nvSpPr>
            <p:cNvPr id="13" name="Group 7">
              <a:extLst>
                <a:ext uri="{FF2B5EF4-FFF2-40B4-BE49-F238E27FC236}">
                  <a16:creationId xmlns:a16="http://schemas.microsoft.com/office/drawing/2014/main" id="{5A211D99-FFCE-0AAD-0C2E-4646907CFD80}"/>
                </a:ext>
              </a:extLst>
            </p:cNvPr>
            <p:cNvSpPr/>
            <p:nvPr/>
          </p:nvSpPr>
          <p:spPr>
            <a:xfrm>
              <a:off x="8712" y="616"/>
              <a:ext cx="8037" cy="9220"/>
            </a:xfrm>
            <a:prstGeom prst="parallelogram">
              <a:avLst>
                <a:gd name="adj" fmla="val 91801"/>
              </a:avLst>
            </a:prstGeom>
            <a:solidFill>
              <a:srgbClr val="4F9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1" name="Group 9">
              <a:extLst>
                <a:ext uri="{FF2B5EF4-FFF2-40B4-BE49-F238E27FC236}">
                  <a16:creationId xmlns:a16="http://schemas.microsoft.com/office/drawing/2014/main" id="{2A5EF4DE-B897-8E6C-F725-C07063C17066}"/>
                </a:ext>
              </a:extLst>
            </p:cNvPr>
            <p:cNvSpPr/>
            <p:nvPr/>
          </p:nvSpPr>
          <p:spPr>
            <a:xfrm>
              <a:off x="-12" y="9367"/>
              <a:ext cx="9381" cy="469"/>
            </a:xfrm>
            <a:prstGeom prst="rect">
              <a:avLst/>
            </a:prstGeom>
            <a:solidFill>
              <a:srgbClr val="4F9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30" name="Group 8">
              <a:extLst>
                <a:ext uri="{FF2B5EF4-FFF2-40B4-BE49-F238E27FC236}">
                  <a16:creationId xmlns:a16="http://schemas.microsoft.com/office/drawing/2014/main" id="{DC09B3CB-C1DD-BE6E-F5C9-DB960E28DD8C}"/>
                </a:ext>
              </a:extLst>
            </p:cNvPr>
            <p:cNvSpPr/>
            <p:nvPr/>
          </p:nvSpPr>
          <p:spPr>
            <a:xfrm>
              <a:off x="16134" y="616"/>
              <a:ext cx="3073" cy="469"/>
            </a:xfrm>
            <a:prstGeom prst="rect">
              <a:avLst/>
            </a:prstGeom>
            <a:solidFill>
              <a:srgbClr val="4F9A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2" name="Group 19">
            <a:extLst>
              <a:ext uri="{FF2B5EF4-FFF2-40B4-BE49-F238E27FC236}">
                <a16:creationId xmlns:a16="http://schemas.microsoft.com/office/drawing/2014/main" id="{31DA5E15-4973-4CB2-4BBF-61F8C66221D8}"/>
              </a:ext>
            </a:extLst>
          </p:cNvPr>
          <p:cNvSpPr txBox="1"/>
          <p:nvPr/>
        </p:nvSpPr>
        <p:spPr>
          <a:xfrm>
            <a:off x="1407961" y="1905182"/>
            <a:ext cx="6798657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Arial"/>
              </a:rPr>
              <a:t>배달앱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Arial"/>
              </a:rPr>
              <a:t> 입점 업체를 위한</a:t>
            </a:r>
            <a:r>
              <a: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  <a:endParaRPr lang="en-US" altLang="ko-KR" sz="2800" b="1" spc="-150" dirty="0">
              <a:solidFill>
                <a:schemeClr val="tx1">
                  <a:lumMod val="75000"/>
                  <a:lumOff val="2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Arial"/>
            </a:endParaRPr>
          </a:p>
          <a:p>
            <a:r>
              <a:rPr lang="ko-KR" altLang="en-US" sz="3600" b="1" spc="-150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리뷰 분석 및 답변 생성 서비스</a:t>
            </a:r>
            <a:r>
              <a:rPr lang="ko-KR" altLang="en-US" sz="3200" b="1" spc="-150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Arial"/>
              </a:rPr>
              <a:t>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722FB56-A1A6-5B3C-D00C-E5B648E85161}"/>
              </a:ext>
            </a:extLst>
          </p:cNvPr>
          <p:cNvGrpSpPr/>
          <p:nvPr/>
        </p:nvGrpSpPr>
        <p:grpSpPr>
          <a:xfrm>
            <a:off x="7653805" y="1608159"/>
            <a:ext cx="4615059" cy="5158401"/>
            <a:chOff x="6867102" y="399488"/>
            <a:chExt cx="6715000" cy="7505573"/>
          </a:xfrm>
        </p:grpSpPr>
        <p:pic>
          <p:nvPicPr>
            <p:cNvPr id="35" name="Picture 2" descr="post-thumbnail">
              <a:extLst>
                <a:ext uri="{FF2B5EF4-FFF2-40B4-BE49-F238E27FC236}">
                  <a16:creationId xmlns:a16="http://schemas.microsoft.com/office/drawing/2014/main" id="{0B6F05B6-2914-6D34-AD3D-453CB4B7EF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26" b="95842" l="10000" r="90000">
                          <a14:foregroundMark x1="55625" y1="10066" x2="40000" y2="6565"/>
                          <a14:foregroundMark x1="53125" y1="3063" x2="49375" y2="2626"/>
                          <a14:foregroundMark x1="67500" y1="84464" x2="67500" y2="89716"/>
                          <a14:foregroundMark x1="26250" y1="82713" x2="25313" y2="95842"/>
                          <a14:foregroundMark x1="73125" y1="55142" x2="73125" y2="61269"/>
                          <a14:foregroundMark x1="69688" y1="93654" x2="64063" y2="95405"/>
                          <a14:foregroundMark x1="34688" y1="17505" x2="33594" y2="23851"/>
                          <a14:foregroundMark x1="34375" y1="19912" x2="32969" y2="24945"/>
                          <a14:foregroundMark x1="34219" y1="17724" x2="33594" y2="258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7102" y="2033852"/>
              <a:ext cx="4284395" cy="305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림 35" descr="쥐고있는, 사람, 손이(가) 표시된 사진&#10;&#10;자동 생성된 설명">
              <a:extLst>
                <a:ext uri="{FF2B5EF4-FFF2-40B4-BE49-F238E27FC236}">
                  <a16:creationId xmlns:a16="http://schemas.microsoft.com/office/drawing/2014/main" id="{F4CBB73E-1009-F673-1858-24461A1E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365" y="399488"/>
              <a:ext cx="6615737" cy="7505573"/>
            </a:xfrm>
            <a:prstGeom prst="rect">
              <a:avLst/>
            </a:prstGeom>
          </p:spPr>
        </p:pic>
      </p:grpSp>
      <p:sp>
        <p:nvSpPr>
          <p:cNvPr id="16" name="Group 22">
            <a:extLst>
              <a:ext uri="{FF2B5EF4-FFF2-40B4-BE49-F238E27FC236}">
                <a16:creationId xmlns:a16="http://schemas.microsoft.com/office/drawing/2014/main" id="{1B583FA3-B65E-A14E-977F-08ADF28F40CB}"/>
              </a:ext>
            </a:extLst>
          </p:cNvPr>
          <p:cNvSpPr/>
          <p:nvPr/>
        </p:nvSpPr>
        <p:spPr>
          <a:xfrm>
            <a:off x="194553" y="293716"/>
            <a:ext cx="11770469" cy="6282929"/>
          </a:xfrm>
          <a:prstGeom prst="rect">
            <a:avLst/>
          </a:prstGeom>
          <a:noFill/>
          <a:ln w="31750">
            <a:solidFill>
              <a:srgbClr val="25ADAA">
                <a:alpha val="3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BCD5CC-43CC-F642-9372-7BC74553F365}"/>
              </a:ext>
            </a:extLst>
          </p:cNvPr>
          <p:cNvSpPr txBox="1"/>
          <p:nvPr/>
        </p:nvSpPr>
        <p:spPr>
          <a:xfrm>
            <a:off x="252919" y="369649"/>
            <a:ext cx="28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Multicampus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Final Project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667500-9637-DB1E-AFBC-A710C0930E1E}"/>
              </a:ext>
            </a:extLst>
          </p:cNvPr>
          <p:cNvSpPr/>
          <p:nvPr/>
        </p:nvSpPr>
        <p:spPr>
          <a:xfrm>
            <a:off x="10002982" y="0"/>
            <a:ext cx="2189018" cy="27554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roupGroup 6">
            <a:extLst>
              <a:ext uri="{FF2B5EF4-FFF2-40B4-BE49-F238E27FC236}">
                <a16:creationId xmlns:a16="http://schemas.microsoft.com/office/drawing/2014/main" id="{1737CC56-9D62-7B48-8218-97B9C44C3D66}"/>
              </a:ext>
            </a:extLst>
          </p:cNvPr>
          <p:cNvSpPr/>
          <p:nvPr/>
        </p:nvSpPr>
        <p:spPr>
          <a:xfrm>
            <a:off x="1541261" y="4264267"/>
            <a:ext cx="2374332" cy="415503"/>
          </a:xfrm>
          <a:prstGeom prst="roundRect">
            <a:avLst>
              <a:gd name="adj" fmla="val 32865"/>
            </a:avLst>
          </a:prstGeom>
          <a:solidFill>
            <a:srgbClr val="2B5656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  <a:cs typeface="KoPubWorldDotum Medium" pitchFamily="2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cs typeface="KoPubWorldDotum Medium" pitchFamily="2" charset="-127"/>
              </a:rPr>
              <a:t>조</a:t>
            </a:r>
            <a:r>
              <a:rPr lang="en-US" altLang="ko-KR" sz="1600" dirty="0">
                <a:solidFill>
                  <a:schemeClr val="bg1"/>
                </a:solidFill>
                <a:latin typeface="+mn-ea"/>
                <a:cs typeface="KoPubWorldDotum Medium" pitchFamily="2" charset="-127"/>
              </a:rPr>
              <a:t>  </a:t>
            </a:r>
            <a:r>
              <a:rPr lang="ko-KR" altLang="en-US" sz="1600" dirty="0" err="1">
                <a:solidFill>
                  <a:schemeClr val="bg1"/>
                </a:solidFill>
                <a:latin typeface="+mn-ea"/>
                <a:cs typeface="KoPubWorldDotum Medium" pitchFamily="2" charset="-127"/>
              </a:rPr>
              <a:t>최빈값</a:t>
            </a:r>
            <a:r>
              <a:rPr lang="ko-KR" altLang="en-US" sz="1100" dirty="0">
                <a:solidFill>
                  <a:schemeClr val="bg1"/>
                </a:solidFill>
                <a:latin typeface="+mn-ea"/>
                <a:cs typeface="KoPubWorldDotum Medium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  <a:cs typeface="KoPubWorldDotum Medium" pitchFamily="2" charset="-127"/>
              </a:rPr>
              <a:t>스물여덟</a:t>
            </a:r>
            <a:endParaRPr lang="zh-CN" altLang="en-US" sz="1600" dirty="0">
              <a:solidFill>
                <a:schemeClr val="bg1"/>
              </a:solidFill>
              <a:latin typeface="+mn-ea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9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BEE97F6-1703-2F19-448C-910392DC5FB1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B4C329E-46F7-8FCC-E617-6ACB859F2224}"/>
              </a:ext>
            </a:extLst>
          </p:cNvPr>
          <p:cNvSpPr txBox="1"/>
          <p:nvPr/>
        </p:nvSpPr>
        <p:spPr>
          <a:xfrm>
            <a:off x="575790" y="1150347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일정관리 </a:t>
            </a:r>
            <a:r>
              <a:rPr lang="en-US" altLang="ko-KR" sz="1400" dirty="0">
                <a:latin typeface="+mj-ea"/>
                <a:ea typeface="+mj-ea"/>
              </a:rPr>
              <a:t>: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Notion</a:t>
            </a:r>
            <a:r>
              <a:rPr lang="ko-KR" altLang="en-US" sz="1400" dirty="0">
                <a:latin typeface="+mj-ea"/>
                <a:ea typeface="+mj-ea"/>
              </a:rPr>
              <a:t> 활용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3FC61-B442-12E5-07F3-1AF83A15B8DD}"/>
              </a:ext>
            </a:extLst>
          </p:cNvPr>
          <p:cNvSpPr txBox="1"/>
          <p:nvPr/>
        </p:nvSpPr>
        <p:spPr>
          <a:xfrm>
            <a:off x="569378" y="4469808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작업관리 </a:t>
            </a:r>
            <a:r>
              <a:rPr lang="en-US" altLang="ko-KR" sz="1400" dirty="0">
                <a:latin typeface="+mj-ea"/>
                <a:ea typeface="+mj-ea"/>
              </a:rPr>
              <a:t>: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Github</a:t>
            </a:r>
            <a:r>
              <a:rPr lang="ko-KR" altLang="en-US" sz="1400" dirty="0">
                <a:latin typeface="+mj-ea"/>
                <a:ea typeface="+mj-ea"/>
              </a:rPr>
              <a:t> 활용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ABD2657-6E42-F446-804A-3BE5BF6588B5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349B256-B98B-E143-9F6B-ABB24AAB9B9A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31" name="오각형[P] 15">
                <a:extLst>
                  <a:ext uri="{FF2B5EF4-FFF2-40B4-BE49-F238E27FC236}">
                    <a16:creationId xmlns:a16="http://schemas.microsoft.com/office/drawing/2014/main" id="{2B688025-9526-9949-818E-A4FD89DC7B0C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2" name="오각형[P] 22">
                <a:extLst>
                  <a:ext uri="{FF2B5EF4-FFF2-40B4-BE49-F238E27FC236}">
                    <a16:creationId xmlns:a16="http://schemas.microsoft.com/office/drawing/2014/main" id="{DDC41F9D-B54C-924C-A7DB-CCACF5C80611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기획 배경</a:t>
                </a:r>
              </a:p>
            </p:txBody>
          </p:sp>
          <p:sp>
            <p:nvSpPr>
              <p:cNvPr id="33" name="오각형[P] 15">
                <a:extLst>
                  <a:ext uri="{FF2B5EF4-FFF2-40B4-BE49-F238E27FC236}">
                    <a16:creationId xmlns:a16="http://schemas.microsoft.com/office/drawing/2014/main" id="{2A8377C9-11EC-B04C-B33F-6E1F3810755E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작업 및 일정관리</a:t>
                </a:r>
              </a:p>
            </p:txBody>
          </p:sp>
        </p:grpSp>
        <p:sp>
          <p:nvSpPr>
            <p:cNvPr id="30" name="오각형[P] 22">
              <a:extLst>
                <a:ext uri="{FF2B5EF4-FFF2-40B4-BE49-F238E27FC236}">
                  <a16:creationId xmlns:a16="http://schemas.microsoft.com/office/drawing/2014/main" id="{C9566667-EC81-5042-AC87-83381E628FA7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15D6708-105A-5C46-8212-524446D0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87" y="4770625"/>
            <a:ext cx="4522573" cy="18137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7AD1B1-6146-9446-9B88-0F9FF113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365" y="4852702"/>
            <a:ext cx="3607144" cy="905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159F73-2F23-CE49-9F35-2A07D1B6D8C3}"/>
              </a:ext>
            </a:extLst>
          </p:cNvPr>
          <p:cNvSpPr txBox="1"/>
          <p:nvPr/>
        </p:nvSpPr>
        <p:spPr>
          <a:xfrm>
            <a:off x="2585070" y="4547291"/>
            <a:ext cx="1384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Total 153</a:t>
            </a:r>
            <a:r>
              <a:rPr kumimoji="1" lang="ko-KR" altLang="en-US" sz="12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2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commit</a:t>
            </a:r>
            <a:endParaRPr kumimoji="1" lang="ko-KR" altLang="en-US" sz="1200" b="1" dirty="0">
              <a:solidFill>
                <a:srgbClr val="C00000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D5F8072-EC2B-BBA6-9926-35585899CD32}"/>
              </a:ext>
            </a:extLst>
          </p:cNvPr>
          <p:cNvSpPr/>
          <p:nvPr/>
        </p:nvSpPr>
        <p:spPr>
          <a:xfrm>
            <a:off x="6301948" y="5115364"/>
            <a:ext cx="4181803" cy="99859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D577F7-4E3A-A79B-84A7-3D6FA529BFB0}"/>
              </a:ext>
            </a:extLst>
          </p:cNvPr>
          <p:cNvSpPr/>
          <p:nvPr/>
        </p:nvSpPr>
        <p:spPr>
          <a:xfrm>
            <a:off x="6271576" y="3470431"/>
            <a:ext cx="5069938" cy="99859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814BFC0-29AD-BD76-F169-ED45D1597E88}"/>
              </a:ext>
            </a:extLst>
          </p:cNvPr>
          <p:cNvSpPr/>
          <p:nvPr/>
        </p:nvSpPr>
        <p:spPr>
          <a:xfrm>
            <a:off x="6271576" y="1804491"/>
            <a:ext cx="5087683" cy="998591"/>
          </a:xfrm>
          <a:prstGeom prst="round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2" descr="모든 요금제를 만드는 날까지] 4화: 노션(Notion)">
            <a:extLst>
              <a:ext uri="{FF2B5EF4-FFF2-40B4-BE49-F238E27FC236}">
                <a16:creationId xmlns:a16="http://schemas.microsoft.com/office/drawing/2014/main" id="{A2E83933-6DE4-8900-43D1-F0E889AFB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972" y="5320349"/>
            <a:ext cx="1233172" cy="68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DA9A628-2DDC-2D4D-69AB-F88E95A9C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520" y="2170124"/>
            <a:ext cx="1173212" cy="3289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F156BE7-D36B-6CBA-265C-3BC90770108F}"/>
              </a:ext>
            </a:extLst>
          </p:cNvPr>
          <p:cNvSpPr txBox="1"/>
          <p:nvPr/>
        </p:nvSpPr>
        <p:spPr>
          <a:xfrm>
            <a:off x="6208546" y="3032024"/>
            <a:ext cx="1737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Infrastructure Tools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38" name="Picture 18" descr="AWS] 1.AWS란?">
            <a:extLst>
              <a:ext uri="{FF2B5EF4-FFF2-40B4-BE49-F238E27FC236}">
                <a16:creationId xmlns:a16="http://schemas.microsoft.com/office/drawing/2014/main" id="{5F3D70A8-C993-CBC7-37E5-28FB0664D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350" y="3614515"/>
            <a:ext cx="997214" cy="73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GitHub Logos and Usage · GitHub">
            <a:extLst>
              <a:ext uri="{FF2B5EF4-FFF2-40B4-BE49-F238E27FC236}">
                <a16:creationId xmlns:a16="http://schemas.microsoft.com/office/drawing/2014/main" id="{55D189BB-ADB2-87C2-C95E-7D6EC5763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922" y="5180246"/>
            <a:ext cx="918612" cy="91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2" descr="Google 드라이브 로고 - 소셜 미디어 및 로고 아이콘">
            <a:extLst>
              <a:ext uri="{FF2B5EF4-FFF2-40B4-BE49-F238E27FC236}">
                <a16:creationId xmlns:a16="http://schemas.microsoft.com/office/drawing/2014/main" id="{6B44A54D-CAEE-D615-AF31-62E40E8F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311" y="5101036"/>
            <a:ext cx="1027245" cy="102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99A8DCB-8E54-E8F3-D2E7-A1F619F4DDF1}"/>
              </a:ext>
            </a:extLst>
          </p:cNvPr>
          <p:cNvSpPr txBox="1"/>
          <p:nvPr/>
        </p:nvSpPr>
        <p:spPr>
          <a:xfrm>
            <a:off x="6208546" y="1234237"/>
            <a:ext cx="1331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사용 작업 </a:t>
            </a:r>
            <a:r>
              <a:rPr lang="en-US" altLang="ko-KR" sz="1400" dirty="0">
                <a:latin typeface="+mj-ea"/>
                <a:ea typeface="+mj-ea"/>
              </a:rPr>
              <a:t>Tools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44" name="Picture 24" descr="Selenium - 설치 및 실행">
            <a:extLst>
              <a:ext uri="{FF2B5EF4-FFF2-40B4-BE49-F238E27FC236}">
                <a16:creationId xmlns:a16="http://schemas.microsoft.com/office/drawing/2014/main" id="{CD3057C5-F761-1B3F-F2B2-A73B63BD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987" y="1947109"/>
            <a:ext cx="1368720" cy="71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 descr="Colaboratory에 오신 것을 환영합니다 - Colaboratory">
            <a:extLst>
              <a:ext uri="{FF2B5EF4-FFF2-40B4-BE49-F238E27FC236}">
                <a16:creationId xmlns:a16="http://schemas.microsoft.com/office/drawing/2014/main" id="{1AF8A32D-FBAE-EC88-BFBA-51B697AF4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937" y="3417479"/>
            <a:ext cx="938553" cy="93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0">
            <a:extLst>
              <a:ext uri="{FF2B5EF4-FFF2-40B4-BE49-F238E27FC236}">
                <a16:creationId xmlns:a16="http://schemas.microsoft.com/office/drawing/2014/main" id="{78EB5CD0-B703-2779-C568-750AEECE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63" y="3614515"/>
            <a:ext cx="602858" cy="60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2" descr="프로젝트 주피터 - 위키백과, 우리 모두의 백과사전">
            <a:extLst>
              <a:ext uri="{FF2B5EF4-FFF2-40B4-BE49-F238E27FC236}">
                <a16:creationId xmlns:a16="http://schemas.microsoft.com/office/drawing/2014/main" id="{2E5909BE-28D9-F2DF-E2C8-C1B75778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094" y="3586811"/>
            <a:ext cx="602858" cy="69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8" descr="GitHub - bab2min/Kiwi: Kiwi(지능형 한국어 형태소 분석기)">
            <a:extLst>
              <a:ext uri="{FF2B5EF4-FFF2-40B4-BE49-F238E27FC236}">
                <a16:creationId xmlns:a16="http://schemas.microsoft.com/office/drawing/2014/main" id="{FCB8099F-8DE8-F944-4101-3F704F2F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822" y="2052080"/>
            <a:ext cx="1225075" cy="61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7713F8-A73B-0BF7-05CE-FF29BBCDE0D4}"/>
              </a:ext>
            </a:extLst>
          </p:cNvPr>
          <p:cNvSpPr txBox="1"/>
          <p:nvPr/>
        </p:nvSpPr>
        <p:spPr>
          <a:xfrm>
            <a:off x="6208546" y="4685433"/>
            <a:ext cx="1689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Collaboration Tools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98ECF763-3EC5-CF1A-B4E3-153E57B4B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76" y="1994266"/>
            <a:ext cx="898969" cy="52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Group 8">
            <a:extLst>
              <a:ext uri="{FF2B5EF4-FFF2-40B4-BE49-F238E27FC236}">
                <a16:creationId xmlns:a16="http://schemas.microsoft.com/office/drawing/2014/main" id="{F4B3A834-207F-8443-A691-7E8036D6E4EE}"/>
              </a:ext>
            </a:extLst>
          </p:cNvPr>
          <p:cNvSpPr txBox="1"/>
          <p:nvPr/>
        </p:nvSpPr>
        <p:spPr>
          <a:xfrm>
            <a:off x="427983" y="254042"/>
            <a:ext cx="241318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일정 및 작업관리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C2A54-F1D4-704D-B780-DB12DE69193B}"/>
              </a:ext>
            </a:extLst>
          </p:cNvPr>
          <p:cNvSpPr txBox="1"/>
          <p:nvPr/>
        </p:nvSpPr>
        <p:spPr>
          <a:xfrm>
            <a:off x="3374284" y="5499791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최근 </a:t>
            </a:r>
            <a:r>
              <a:rPr kumimoji="1" lang="en-US" altLang="ko-KR" sz="10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r>
              <a:rPr kumimoji="1" lang="ko-KR" altLang="en-US" sz="1000" dirty="0">
                <a:solidFill>
                  <a:srgbClr val="C00000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E0A9F3-9BA1-6838-2BE4-F559D31C91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413" y="1691702"/>
            <a:ext cx="5392313" cy="2360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60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3">
            <a:extLst>
              <a:ext uri="{FF2B5EF4-FFF2-40B4-BE49-F238E27FC236}">
                <a16:creationId xmlns:a16="http://schemas.microsoft.com/office/drawing/2014/main" id="{C931F62E-B857-6FEB-E6E4-56C4255B344B}"/>
              </a:ext>
            </a:extLst>
          </p:cNvPr>
          <p:cNvSpPr/>
          <p:nvPr/>
        </p:nvSpPr>
        <p:spPr>
          <a:xfrm>
            <a:off x="1174115" y="1281430"/>
            <a:ext cx="3276600" cy="5594350"/>
          </a:xfrm>
          <a:prstGeom prst="rect">
            <a:avLst/>
          </a:prstGeom>
          <a:solidFill>
            <a:srgbClr val="4F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Group 7">
            <a:extLst>
              <a:ext uri="{FF2B5EF4-FFF2-40B4-BE49-F238E27FC236}">
                <a16:creationId xmlns:a16="http://schemas.microsoft.com/office/drawing/2014/main" id="{29993E80-4F8E-81AA-2088-1CC86D6926C5}"/>
              </a:ext>
            </a:extLst>
          </p:cNvPr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D4F3F2"/>
                </a:solidFill>
                <a:latin typeface="+mj-ea"/>
                <a:ea typeface="+mj-ea"/>
              </a:rPr>
              <a:t>PART 2</a:t>
            </a:r>
          </a:p>
        </p:txBody>
      </p:sp>
      <p:sp>
        <p:nvSpPr>
          <p:cNvPr id="6" name="Group 27">
            <a:extLst>
              <a:ext uri="{FF2B5EF4-FFF2-40B4-BE49-F238E27FC236}">
                <a16:creationId xmlns:a16="http://schemas.microsoft.com/office/drawing/2014/main" id="{589C8515-3850-AE94-D87A-EAE342931B36}"/>
              </a:ext>
            </a:extLst>
          </p:cNvPr>
          <p:cNvSpPr txBox="1"/>
          <p:nvPr/>
        </p:nvSpPr>
        <p:spPr>
          <a:xfrm>
            <a:off x="1359535" y="2576830"/>
            <a:ext cx="286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답변 생성 서비스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Group 22">
            <a:extLst>
              <a:ext uri="{FF2B5EF4-FFF2-40B4-BE49-F238E27FC236}">
                <a16:creationId xmlns:a16="http://schemas.microsoft.com/office/drawing/2014/main" id="{D9038180-F2B7-53B6-5A5C-EA9C037DF8FF}"/>
              </a:ext>
            </a:extLst>
          </p:cNvPr>
          <p:cNvSpPr/>
          <p:nvPr/>
        </p:nvSpPr>
        <p:spPr>
          <a:xfrm>
            <a:off x="283210" y="419099"/>
            <a:ext cx="11626215" cy="6136005"/>
          </a:xfrm>
          <a:prstGeom prst="rect">
            <a:avLst/>
          </a:prstGeom>
          <a:noFill/>
          <a:ln w="31750">
            <a:solidFill>
              <a:srgbClr val="4F9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27" name="표 2">
            <a:extLst>
              <a:ext uri="{FF2B5EF4-FFF2-40B4-BE49-F238E27FC236}">
                <a16:creationId xmlns:a16="http://schemas.microsoft.com/office/drawing/2014/main" id="{FF526D2E-A49D-03E2-B7BF-D89E670C9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422377"/>
              </p:ext>
            </p:extLst>
          </p:nvPr>
        </p:nvGraphicFramePr>
        <p:xfrm>
          <a:off x="5228408" y="1683124"/>
          <a:ext cx="6082062" cy="3674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031">
                  <a:extLst>
                    <a:ext uri="{9D8B030D-6E8A-4147-A177-3AD203B41FA5}">
                      <a16:colId xmlns:a16="http://schemas.microsoft.com/office/drawing/2014/main" val="276520941"/>
                    </a:ext>
                  </a:extLst>
                </a:gridCol>
                <a:gridCol w="3041031">
                  <a:extLst>
                    <a:ext uri="{9D8B030D-6E8A-4147-A177-3AD203B41FA5}">
                      <a16:colId xmlns:a16="http://schemas.microsoft.com/office/drawing/2014/main" val="4052089552"/>
                    </a:ext>
                  </a:extLst>
                </a:gridCol>
              </a:tblGrid>
              <a:tr h="612481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Overview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50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736033"/>
                  </a:ext>
                </a:extLst>
              </a:tr>
              <a:tr h="612481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모델 선정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50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747449"/>
                  </a:ext>
                </a:extLst>
              </a:tr>
              <a:tr h="61248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전처리  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0614"/>
                  </a:ext>
                </a:extLst>
              </a:tr>
              <a:tr h="61248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모델링 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83604"/>
                  </a:ext>
                </a:extLst>
              </a:tr>
              <a:tr h="61248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고도화 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891620"/>
                  </a:ext>
                </a:extLst>
              </a:tr>
              <a:tr h="61248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평가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48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3276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roup 8">
            <a:extLst>
              <a:ext uri="{FF2B5EF4-FFF2-40B4-BE49-F238E27FC236}">
                <a16:creationId xmlns:a16="http://schemas.microsoft.com/office/drawing/2014/main" id="{5177E1F8-1510-80A2-74B1-D3A6F8CBBD14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7A1DE56-B14B-C23C-DE95-6DEFF53A46C5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68CE9E6-A461-DF43-0EA8-13CB07FF1587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22" name="오각형[P] 17">
                <a:extLst>
                  <a:ext uri="{FF2B5EF4-FFF2-40B4-BE49-F238E27FC236}">
                    <a16:creationId xmlns:a16="http://schemas.microsoft.com/office/drawing/2014/main" id="{2DE2874E-4D9E-D882-416B-D703AE0AA0FF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23" name="오각형[P] 19">
                <a:extLst>
                  <a:ext uri="{FF2B5EF4-FFF2-40B4-BE49-F238E27FC236}">
                    <a16:creationId xmlns:a16="http://schemas.microsoft.com/office/drawing/2014/main" id="{B67EA8BB-6C43-9D82-DE60-FA841C11BA86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24" name="오각형[P] 21">
                <a:extLst>
                  <a:ext uri="{FF2B5EF4-FFF2-40B4-BE49-F238E27FC236}">
                    <a16:creationId xmlns:a16="http://schemas.microsoft.com/office/drawing/2014/main" id="{D702B15E-7954-CE8E-D5E5-90138212A1C1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25" name="오각형[P] 22">
                <a:extLst>
                  <a:ext uri="{FF2B5EF4-FFF2-40B4-BE49-F238E27FC236}">
                    <a16:creationId xmlns:a16="http://schemas.microsoft.com/office/drawing/2014/main" id="{6DB044F0-6827-B1E6-672F-5554C663C7F6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27" name="오각형[P] 15">
                <a:extLst>
                  <a:ext uri="{FF2B5EF4-FFF2-40B4-BE49-F238E27FC236}">
                    <a16:creationId xmlns:a16="http://schemas.microsoft.com/office/drawing/2014/main" id="{7A561606-0823-370B-B4A4-7BC944EA010A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19" name="오각형[P] 22">
              <a:extLst>
                <a:ext uri="{FF2B5EF4-FFF2-40B4-BE49-F238E27FC236}">
                  <a16:creationId xmlns:a16="http://schemas.microsoft.com/office/drawing/2014/main" id="{101BA21D-03B4-ACD1-B8C1-DFFDF78B1BAF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B9043C-75C1-94DF-C957-AC20081F2920}"/>
              </a:ext>
            </a:extLst>
          </p:cNvPr>
          <p:cNvGrpSpPr/>
          <p:nvPr/>
        </p:nvGrpSpPr>
        <p:grpSpPr>
          <a:xfrm>
            <a:off x="664503" y="2500933"/>
            <a:ext cx="2976164" cy="1573641"/>
            <a:chOff x="664503" y="2666344"/>
            <a:chExt cx="2976164" cy="157364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076974F-50A6-D249-8D81-904912EEA1C2}"/>
                </a:ext>
              </a:extLst>
            </p:cNvPr>
            <p:cNvSpPr/>
            <p:nvPr/>
          </p:nvSpPr>
          <p:spPr>
            <a:xfrm>
              <a:off x="664503" y="2666344"/>
              <a:ext cx="2325757" cy="1573641"/>
            </a:xfrm>
            <a:prstGeom prst="rect">
              <a:avLst/>
            </a:prstGeom>
            <a:solidFill>
              <a:srgbClr val="2B5656">
                <a:alpha val="68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000"/>
                </a:spcAft>
              </a:pPr>
              <a:r>
                <a:rPr kumimoji="1" lang="ko-KR" altLang="en-US" sz="1500" b="1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답변 생성 모델 </a:t>
              </a:r>
              <a:endParaRPr kumimoji="1" lang="en-US" altLang="ko-KR" sz="1500" b="1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  <a:p>
              <a:pPr algn="ctr"/>
              <a:r>
                <a:rPr kumimoji="1" lang="ko-KR" altLang="en-US" sz="1400" i="1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리뷰에 대한 </a:t>
              </a:r>
              <a:endParaRPr kumimoji="1" lang="en-US" altLang="ko-KR" sz="1400" i="1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  <a:p>
              <a:pPr algn="ctr"/>
              <a:r>
                <a:rPr kumimoji="1" lang="ko-KR" altLang="en-US" sz="1400" i="1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사장님의 답변 생성</a:t>
              </a:r>
              <a:r>
                <a:rPr kumimoji="1" lang="ko-KR" altLang="en-US" sz="15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</a:t>
              </a:r>
              <a:endParaRPr kumimoji="1" lang="ko-KR" altLang="en-US" sz="1500" b="1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sp>
          <p:nvSpPr>
            <p:cNvPr id="37" name="이등변 삼각형 43">
              <a:extLst>
                <a:ext uri="{FF2B5EF4-FFF2-40B4-BE49-F238E27FC236}">
                  <a16:creationId xmlns:a16="http://schemas.microsoft.com/office/drawing/2014/main" id="{FCEAA3E8-4E4A-3542-886F-6C03B04261F0}"/>
                </a:ext>
              </a:extLst>
            </p:cNvPr>
            <p:cNvSpPr/>
            <p:nvPr/>
          </p:nvSpPr>
          <p:spPr>
            <a:xfrm rot="5400000">
              <a:off x="2770852" y="3261918"/>
              <a:ext cx="1448164" cy="291466"/>
            </a:xfrm>
            <a:prstGeom prst="triangle">
              <a:avLst>
                <a:gd name="adj" fmla="val 48863"/>
              </a:avLst>
            </a:prstGeom>
            <a:solidFill>
              <a:srgbClr val="408080">
                <a:alpha val="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</a:t>
              </a:r>
              <a:endParaRPr lang="ko-KR" altLang="en-US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pic>
        <p:nvPicPr>
          <p:cNvPr id="7" name="그림 6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0145DF39-CF6E-2E43-9050-95536889AC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9" b="9063"/>
          <a:stretch/>
        </p:blipFill>
        <p:spPr>
          <a:xfrm>
            <a:off x="4303928" y="1592788"/>
            <a:ext cx="6840000" cy="2360591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그림 9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52A70F8-08A1-E942-A245-34FDD113EA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1" b="13964"/>
          <a:stretch/>
        </p:blipFill>
        <p:spPr>
          <a:xfrm>
            <a:off x="4303928" y="4221714"/>
            <a:ext cx="6840000" cy="2112840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1671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F06F6EAE-92AD-9EBB-A672-8236FC53C7C9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E739440D-4306-F04C-C371-F71617C2F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한글 자연어 생성에 최적화된 사전학습모델 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“KoGPT2”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을 기본 모델로 선정함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8A60A5A-F112-B149-9BB3-CAB39B18A31E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3EF08BF0-17E1-3D4B-AF6C-B8E21BB7D992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49" name="오각형[P] 17">
                <a:extLst>
                  <a:ext uri="{FF2B5EF4-FFF2-40B4-BE49-F238E27FC236}">
                    <a16:creationId xmlns:a16="http://schemas.microsoft.com/office/drawing/2014/main" id="{DF21CDA5-1806-574E-A2B3-9A8226692927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50" name="오각형[P] 19">
                <a:extLst>
                  <a:ext uri="{FF2B5EF4-FFF2-40B4-BE49-F238E27FC236}">
                    <a16:creationId xmlns:a16="http://schemas.microsoft.com/office/drawing/2014/main" id="{929CB08D-93FE-AE44-BF98-060BC4292EF7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51" name="오각형[P] 21">
                <a:extLst>
                  <a:ext uri="{FF2B5EF4-FFF2-40B4-BE49-F238E27FC236}">
                    <a16:creationId xmlns:a16="http://schemas.microsoft.com/office/drawing/2014/main" id="{981285B0-ED7E-9049-BEA7-F975A14D14F1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52" name="오각형[P] 22">
                <a:extLst>
                  <a:ext uri="{FF2B5EF4-FFF2-40B4-BE49-F238E27FC236}">
                    <a16:creationId xmlns:a16="http://schemas.microsoft.com/office/drawing/2014/main" id="{3866510F-247F-EB4D-B676-2E95391DCD7D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53" name="오각형[P] 15">
                <a:extLst>
                  <a:ext uri="{FF2B5EF4-FFF2-40B4-BE49-F238E27FC236}">
                    <a16:creationId xmlns:a16="http://schemas.microsoft.com/office/drawing/2014/main" id="{4D08AEFA-AFEC-3A43-B5C3-5AE8DB3B3E60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48" name="오각형[P] 22">
              <a:extLst>
                <a:ext uri="{FF2B5EF4-FFF2-40B4-BE49-F238E27FC236}">
                  <a16:creationId xmlns:a16="http://schemas.microsoft.com/office/drawing/2014/main" id="{33BF1362-B483-5F4E-801C-99DC103C1261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9C67757-26D6-BB0C-002C-6715CD235558}"/>
              </a:ext>
            </a:extLst>
          </p:cNvPr>
          <p:cNvGrpSpPr/>
          <p:nvPr/>
        </p:nvGrpSpPr>
        <p:grpSpPr>
          <a:xfrm>
            <a:off x="384251" y="1639869"/>
            <a:ext cx="11695415" cy="4996123"/>
            <a:chOff x="384251" y="1719002"/>
            <a:chExt cx="11695415" cy="499612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90C5461-F417-F3BE-FCA9-841A09944B30}"/>
                </a:ext>
              </a:extLst>
            </p:cNvPr>
            <p:cNvGrpSpPr/>
            <p:nvPr/>
          </p:nvGrpSpPr>
          <p:grpSpPr>
            <a:xfrm>
              <a:off x="5852800" y="1813302"/>
              <a:ext cx="6226866" cy="3157945"/>
              <a:chOff x="5852800" y="1813302"/>
              <a:chExt cx="6226866" cy="3157945"/>
            </a:xfrm>
          </p:grpSpPr>
          <p:sp>
            <p:nvSpPr>
              <p:cNvPr id="60" name="이등변 삼각형 38">
                <a:extLst>
                  <a:ext uri="{FF2B5EF4-FFF2-40B4-BE49-F238E27FC236}">
                    <a16:creationId xmlns:a16="http://schemas.microsoft.com/office/drawing/2014/main" id="{AA87616F-D4B4-AE4F-99AC-A966A57D4273}"/>
                  </a:ext>
                </a:extLst>
              </p:cNvPr>
              <p:cNvSpPr/>
              <p:nvPr/>
            </p:nvSpPr>
            <p:spPr>
              <a:xfrm rot="10800000">
                <a:off x="7194134" y="4614983"/>
                <a:ext cx="1225499" cy="356264"/>
              </a:xfrm>
              <a:prstGeom prst="triangle">
                <a:avLst/>
              </a:prstGeom>
              <a:solidFill>
                <a:srgbClr val="2AC1BC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DCF3B69-B469-5EFF-AD17-E34C6DDA81BE}"/>
                  </a:ext>
                </a:extLst>
              </p:cNvPr>
              <p:cNvGrpSpPr/>
              <p:nvPr/>
            </p:nvGrpSpPr>
            <p:grpSpPr>
              <a:xfrm>
                <a:off x="5852800" y="1813302"/>
                <a:ext cx="6226866" cy="3044420"/>
                <a:chOff x="5852800" y="1813302"/>
                <a:chExt cx="6226866" cy="3044420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EA66A7A5-1AD2-914E-88DC-632D35B4FD77}"/>
                    </a:ext>
                  </a:extLst>
                </p:cNvPr>
                <p:cNvSpPr/>
                <p:nvPr/>
              </p:nvSpPr>
              <p:spPr>
                <a:xfrm>
                  <a:off x="5895377" y="2382591"/>
                  <a:ext cx="4803819" cy="2073499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2AC1BC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6BD57B11-9EF7-C541-A64E-EBA2F263E0F2}"/>
                    </a:ext>
                  </a:extLst>
                </p:cNvPr>
                <p:cNvGrpSpPr/>
                <p:nvPr/>
              </p:nvGrpSpPr>
              <p:grpSpPr>
                <a:xfrm>
                  <a:off x="5852800" y="1813302"/>
                  <a:ext cx="3489017" cy="288000"/>
                  <a:chOff x="633174" y="1877458"/>
                  <a:chExt cx="3315571" cy="288000"/>
                </a:xfrm>
              </p:grpSpPr>
              <p:cxnSp>
                <p:nvCxnSpPr>
                  <p:cNvPr id="56" name="직선 연결선 39">
                    <a:extLst>
                      <a:ext uri="{FF2B5EF4-FFF2-40B4-BE49-F238E27FC236}">
                        <a16:creationId xmlns:a16="http://schemas.microsoft.com/office/drawing/2014/main" id="{99824561-C25C-414F-8BAC-DA165E4AFE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3174" y="1880084"/>
                    <a:ext cx="3315571" cy="0"/>
                  </a:xfrm>
                  <a:prstGeom prst="line">
                    <a:avLst/>
                  </a:prstGeom>
                  <a:ln w="19050">
                    <a:solidFill>
                      <a:srgbClr val="2AC1B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연결선 40">
                    <a:extLst>
                      <a:ext uri="{FF2B5EF4-FFF2-40B4-BE49-F238E27FC236}">
                        <a16:creationId xmlns:a16="http://schemas.microsoft.com/office/drawing/2014/main" id="{AF1F1709-E3D5-0644-89F4-1C2BF9BD8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3174" y="2161503"/>
                    <a:ext cx="3315571" cy="0"/>
                  </a:xfrm>
                  <a:prstGeom prst="line">
                    <a:avLst/>
                  </a:prstGeom>
                  <a:ln w="19050">
                    <a:solidFill>
                      <a:srgbClr val="2AC1B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9B6885C-F254-5B46-ACBF-4736E9452CAA}"/>
                      </a:ext>
                    </a:extLst>
                  </p:cNvPr>
                  <p:cNvSpPr txBox="1"/>
                  <p:nvPr/>
                </p:nvSpPr>
                <p:spPr>
                  <a:xfrm>
                    <a:off x="666515" y="1877458"/>
                    <a:ext cx="3282230" cy="288000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0" tIns="0" rIns="0" bIns="0" rtlCol="0" anchor="ctr" anchorCtr="0">
                    <a:noAutofit/>
                  </a:bodyPr>
                  <a:lstStyle/>
                  <a:p>
                    <a:pPr algn="ctr" defTabSz="888038">
                      <a:lnSpc>
                        <a:spcPct val="110000"/>
                      </a:lnSpc>
                      <a:spcAft>
                        <a:spcPts val="291"/>
                      </a:spcAft>
                      <a:defRPr/>
                    </a:pPr>
                    <a:r>
                      <a:rPr lang="en-US" altLang="ko-KR" sz="1300" b="1" dirty="0">
                        <a:ln>
                          <a:solidFill>
                            <a:srgbClr val="00338D">
                              <a:alpha val="0"/>
                            </a:srgbClr>
                          </a:solidFill>
                        </a:ln>
                        <a:solidFill>
                          <a:srgbClr val="145C5A"/>
                        </a:solidFill>
                        <a:latin typeface="KoPubWorldDotum Bold" panose="00000800000000000000" pitchFamily="2" charset="-127"/>
                        <a:ea typeface="KoPubWorldDotum Bold" panose="00000800000000000000" pitchFamily="2" charset="-127"/>
                        <a:cs typeface="KoPubWorldDotum Bold" panose="00000800000000000000" pitchFamily="2" charset="-127"/>
                      </a:rPr>
                      <a:t>Fine-tuning</a:t>
                    </a:r>
                    <a:r>
                      <a:rPr lang="ko-KR" altLang="en-US" sz="1300" b="1" dirty="0">
                        <a:ln>
                          <a:solidFill>
                            <a:srgbClr val="00338D">
                              <a:alpha val="0"/>
                            </a:srgbClr>
                          </a:solidFill>
                        </a:ln>
                        <a:solidFill>
                          <a:srgbClr val="145C5A"/>
                        </a:solidFill>
                        <a:latin typeface="KoPubWorldDotum Bold" panose="00000800000000000000" pitchFamily="2" charset="-127"/>
                        <a:ea typeface="KoPubWorldDotum Bold" panose="00000800000000000000" pitchFamily="2" charset="-127"/>
                        <a:cs typeface="KoPubWorldDotum Bold" panose="00000800000000000000" pitchFamily="2" charset="-127"/>
                      </a:rPr>
                      <a:t> </a:t>
                    </a:r>
                    <a:r>
                      <a:rPr lang="en-US" altLang="ko-KR" sz="1300" b="1" dirty="0">
                        <a:ln>
                          <a:solidFill>
                            <a:srgbClr val="00338D">
                              <a:alpha val="0"/>
                            </a:srgbClr>
                          </a:solidFill>
                        </a:ln>
                        <a:solidFill>
                          <a:srgbClr val="145C5A"/>
                        </a:solidFill>
                        <a:latin typeface="KoPubWorldDotum Bold" panose="00000800000000000000" pitchFamily="2" charset="-127"/>
                        <a:ea typeface="KoPubWorldDotum Bold" panose="00000800000000000000" pitchFamily="2" charset="-127"/>
                        <a:cs typeface="KoPubWorldDotum Bold" panose="00000800000000000000" pitchFamily="2" charset="-127"/>
                      </a:rPr>
                      <a:t>Before vs After</a:t>
                    </a:r>
                    <a:endParaRPr lang="ko-KR" altLang="en-US" sz="1300" b="1" dirty="0">
                      <a:ln>
                        <a:solidFill>
                          <a:srgbClr val="00338D">
                            <a:alpha val="0"/>
                          </a:srgbClr>
                        </a:solidFill>
                      </a:ln>
                      <a:solidFill>
                        <a:srgbClr val="145C5A"/>
                      </a:solidFill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endParaRP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73FE1E5-D30B-0344-8B89-B9EC1B85D129}"/>
                    </a:ext>
                  </a:extLst>
                </p:cNvPr>
                <p:cNvSpPr txBox="1"/>
                <p:nvPr/>
              </p:nvSpPr>
              <p:spPr>
                <a:xfrm>
                  <a:off x="5878646" y="2143018"/>
                  <a:ext cx="6439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200" dirty="0"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rPr>
                    <a:t>Before</a:t>
                  </a:r>
                  <a:endParaRPr kumimoji="1" lang="ko-KR" altLang="en-US" sz="1200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0BF95813-2BCA-6342-AC22-C00C4FB50BB3}"/>
                    </a:ext>
                  </a:extLst>
                </p:cNvPr>
                <p:cNvGrpSpPr/>
                <p:nvPr/>
              </p:nvGrpSpPr>
              <p:grpSpPr>
                <a:xfrm>
                  <a:off x="5948680" y="2453482"/>
                  <a:ext cx="4570213" cy="1890257"/>
                  <a:chOff x="6286678" y="2994394"/>
                  <a:chExt cx="5028685" cy="2079882"/>
                </a:xfrm>
              </p:grpSpPr>
              <p:pic>
                <p:nvPicPr>
                  <p:cNvPr id="24" name="그림 23">
                    <a:extLst>
                      <a:ext uri="{FF2B5EF4-FFF2-40B4-BE49-F238E27FC236}">
                        <a16:creationId xmlns:a16="http://schemas.microsoft.com/office/drawing/2014/main" id="{96821CCB-460F-3E46-B0AA-9D6B3E7722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-1" r="16819" b="2558"/>
                  <a:stretch/>
                </p:blipFill>
                <p:spPr>
                  <a:xfrm>
                    <a:off x="6286678" y="2994394"/>
                    <a:ext cx="5028683" cy="556880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CC0396E7-77FA-0B4B-99F7-979DAB80FC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4606" r="24669" b="6694"/>
                  <a:stretch/>
                </p:blipFill>
                <p:spPr>
                  <a:xfrm>
                    <a:off x="6286678" y="3647009"/>
                    <a:ext cx="5028685" cy="682579"/>
                  </a:xfrm>
                  <a:prstGeom prst="rect">
                    <a:avLst/>
                  </a:prstGeom>
                </p:spPr>
              </p:pic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95ABA3B3-789F-2E49-9F88-B6028656E6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-1" r="15895" b="3818"/>
                  <a:stretch/>
                </p:blipFill>
                <p:spPr>
                  <a:xfrm>
                    <a:off x="6286678" y="4425326"/>
                    <a:ext cx="5028683" cy="64895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B01C2AF5-F2BF-ED41-8740-4C0DDB8AD972}"/>
                    </a:ext>
                  </a:extLst>
                </p:cNvPr>
                <p:cNvSpPr/>
                <p:nvPr/>
              </p:nvSpPr>
              <p:spPr>
                <a:xfrm>
                  <a:off x="5971524" y="2775233"/>
                  <a:ext cx="1726895" cy="161150"/>
                </a:xfrm>
                <a:prstGeom prst="rect">
                  <a:avLst/>
                </a:prstGeom>
                <a:solidFill>
                  <a:srgbClr val="FF0000">
                    <a:alpha val="1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FC593235-B7B8-7244-85AC-C08A3DB46E00}"/>
                    </a:ext>
                  </a:extLst>
                </p:cNvPr>
                <p:cNvSpPr/>
                <p:nvPr/>
              </p:nvSpPr>
              <p:spPr>
                <a:xfrm>
                  <a:off x="6033772" y="3339757"/>
                  <a:ext cx="3557841" cy="150417"/>
                </a:xfrm>
                <a:prstGeom prst="rect">
                  <a:avLst/>
                </a:prstGeom>
                <a:solidFill>
                  <a:srgbClr val="FF0000">
                    <a:alpha val="1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755588B-FE71-214F-92AC-CAD9552692E3}"/>
                    </a:ext>
                  </a:extLst>
                </p:cNvPr>
                <p:cNvSpPr/>
                <p:nvPr/>
              </p:nvSpPr>
              <p:spPr>
                <a:xfrm>
                  <a:off x="6005868" y="4033070"/>
                  <a:ext cx="1937250" cy="165442"/>
                </a:xfrm>
                <a:prstGeom prst="rect">
                  <a:avLst/>
                </a:prstGeom>
                <a:solidFill>
                  <a:srgbClr val="FF0000">
                    <a:alpha val="1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01D6ABE-E3FA-1746-A84A-53A5E069D32C}"/>
                    </a:ext>
                  </a:extLst>
                </p:cNvPr>
                <p:cNvSpPr txBox="1"/>
                <p:nvPr/>
              </p:nvSpPr>
              <p:spPr>
                <a:xfrm>
                  <a:off x="8533828" y="4211391"/>
                  <a:ext cx="3515932" cy="646331"/>
                </a:xfrm>
                <a:prstGeom prst="rect">
                  <a:avLst/>
                </a:prstGeom>
                <a:solidFill>
                  <a:srgbClr val="F3F3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kumimoji="1" lang="ko-KR" altLang="en-US" sz="1200" dirty="0"/>
                    <a:t>요식업 리뷰 </a:t>
                  </a:r>
                  <a:r>
                    <a:rPr kumimoji="1" lang="en-US" altLang="ko-KR" sz="1200" dirty="0"/>
                    <a:t>Input</a:t>
                  </a:r>
                  <a:r>
                    <a:rPr kumimoji="1" lang="ko-KR" altLang="en-US" sz="1200" dirty="0"/>
                    <a:t>시 </a:t>
                  </a:r>
                  <a:r>
                    <a:rPr kumimoji="1" lang="ko-KR" altLang="en-US" sz="1200" b="1" dirty="0">
                      <a:latin typeface="KoPubWorldDotum Bold" pitchFamily="2" charset="-127"/>
                      <a:ea typeface="KoPubWorldDotum Bold" pitchFamily="2" charset="-127"/>
                      <a:cs typeface="KoPubWorldDotum Bold" pitchFamily="2" charset="-127"/>
                    </a:rPr>
                    <a:t>주로 </a:t>
                  </a:r>
                  <a:r>
                    <a:rPr kumimoji="1" lang="en-US" altLang="ko-KR" sz="1200" b="1" dirty="0">
                      <a:latin typeface="KoPubWorldDotum Bold" pitchFamily="2" charset="-127"/>
                      <a:ea typeface="KoPubWorldDotum Bold" pitchFamily="2" charset="-127"/>
                      <a:cs typeface="KoPubWorldDotum Bold" pitchFamily="2" charset="-127"/>
                    </a:rPr>
                    <a:t>SNS</a:t>
                  </a:r>
                  <a:r>
                    <a:rPr kumimoji="1" lang="ko-KR" altLang="en-US" sz="1200" b="1" dirty="0">
                      <a:latin typeface="KoPubWorldDotum Bold" pitchFamily="2" charset="-127"/>
                      <a:ea typeface="KoPubWorldDotum Bold" pitchFamily="2" charset="-127"/>
                      <a:cs typeface="KoPubWorldDotum Bold" pitchFamily="2" charset="-127"/>
                    </a:rPr>
                    <a:t> 반응 및 해시태그 위주의 문장 생성</a:t>
                  </a:r>
                  <a:r>
                    <a:rPr kumimoji="1" lang="ko-KR" altLang="en-US" sz="1200" dirty="0"/>
                    <a:t>하는 것을 확인</a:t>
                  </a:r>
                  <a:endParaRPr kumimoji="1" lang="en-US" altLang="ko-KR" sz="1200" dirty="0"/>
                </a:p>
                <a:p>
                  <a:pPr marL="285750" indent="-285750">
                    <a:buFont typeface="Wingdings" pitchFamily="2" charset="2"/>
                    <a:buChar char="ü"/>
                  </a:pPr>
                  <a:r>
                    <a:rPr kumimoji="1" lang="ko-KR" altLang="en-US" sz="1200" dirty="0"/>
                    <a:t>답변 생성을 위해 </a:t>
                  </a:r>
                  <a:r>
                    <a:rPr kumimoji="1" lang="en-US" altLang="ko-KR" sz="1200" dirty="0"/>
                    <a:t>fine-tuning </a:t>
                  </a:r>
                  <a:r>
                    <a:rPr kumimoji="1" lang="ko-KR" altLang="en-US" sz="1200" dirty="0"/>
                    <a:t>필수적 이었음</a:t>
                  </a:r>
                </a:p>
              </p:txBody>
            </p:sp>
            <p:pic>
              <p:nvPicPr>
                <p:cNvPr id="70" name="그림 69" descr="친필, 폰트, 서예, 텍스트이(가) 표시된 사진&#10;&#10;자동 생성된 설명">
                  <a:extLst>
                    <a:ext uri="{FF2B5EF4-FFF2-40B4-BE49-F238E27FC236}">
                      <a16:creationId xmlns:a16="http://schemas.microsoft.com/office/drawing/2014/main" id="{A30A6719-906B-454F-8BA2-F6908AD427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188" t="4260" r="80253" b="86135"/>
                <a:stretch/>
              </p:blipFill>
              <p:spPr>
                <a:xfrm>
                  <a:off x="11711415" y="4010099"/>
                  <a:ext cx="368251" cy="33501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12628DF-7DF7-0EE8-0F44-39721395D1FD}"/>
                </a:ext>
              </a:extLst>
            </p:cNvPr>
            <p:cNvGrpSpPr/>
            <p:nvPr/>
          </p:nvGrpSpPr>
          <p:grpSpPr>
            <a:xfrm>
              <a:off x="384251" y="1719002"/>
              <a:ext cx="5212876" cy="4996123"/>
              <a:chOff x="384251" y="1719002"/>
              <a:chExt cx="5212876" cy="499612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7C46148-F27D-3514-9862-CC9FF267322D}"/>
                  </a:ext>
                </a:extLst>
              </p:cNvPr>
              <p:cNvGrpSpPr/>
              <p:nvPr/>
            </p:nvGrpSpPr>
            <p:grpSpPr>
              <a:xfrm>
                <a:off x="384251" y="1813302"/>
                <a:ext cx="4546337" cy="4720479"/>
                <a:chOff x="384251" y="1813302"/>
                <a:chExt cx="4546337" cy="4720479"/>
              </a:xfrm>
            </p:grpSpPr>
            <p:grpSp>
              <p:nvGrpSpPr>
                <p:cNvPr id="5" name="그룹 4">
                  <a:extLst>
                    <a:ext uri="{FF2B5EF4-FFF2-40B4-BE49-F238E27FC236}">
                      <a16:creationId xmlns:a16="http://schemas.microsoft.com/office/drawing/2014/main" id="{4489EC06-94D9-4FD0-4394-2F0DA4894C3F}"/>
                    </a:ext>
                  </a:extLst>
                </p:cNvPr>
                <p:cNvGrpSpPr/>
                <p:nvPr/>
              </p:nvGrpSpPr>
              <p:grpSpPr>
                <a:xfrm>
                  <a:off x="684833" y="4823630"/>
                  <a:ext cx="4144745" cy="1710151"/>
                  <a:chOff x="684833" y="4823630"/>
                  <a:chExt cx="4144745" cy="1710151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A5A1E75C-2EF9-F645-8C63-28247F95232F}"/>
                      </a:ext>
                    </a:extLst>
                  </p:cNvPr>
                  <p:cNvGrpSpPr/>
                  <p:nvPr/>
                </p:nvGrpSpPr>
                <p:grpSpPr>
                  <a:xfrm>
                    <a:off x="684833" y="4823630"/>
                    <a:ext cx="4043646" cy="223350"/>
                    <a:chOff x="633174" y="1877458"/>
                    <a:chExt cx="3315571" cy="288000"/>
                  </a:xfrm>
                </p:grpSpPr>
                <p:cxnSp>
                  <p:nvCxnSpPr>
                    <p:cNvPr id="34" name="직선 연결선 39">
                      <a:extLst>
                        <a:ext uri="{FF2B5EF4-FFF2-40B4-BE49-F238E27FC236}">
                          <a16:creationId xmlns:a16="http://schemas.microsoft.com/office/drawing/2014/main" id="{0CCEC4BF-E606-5744-B42B-8236B569B4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3174" y="1880084"/>
                      <a:ext cx="3315571" cy="0"/>
                    </a:xfrm>
                    <a:prstGeom prst="line">
                      <a:avLst/>
                    </a:prstGeom>
                    <a:ln w="19050">
                      <a:solidFill>
                        <a:srgbClr val="2AC1B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1F927953-E6ED-3E44-8602-51DBBACE6F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515" y="1877458"/>
                      <a:ext cx="3282230" cy="288000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/>
                    <a:p>
                      <a:pPr algn="ctr" defTabSz="888038">
                        <a:lnSpc>
                          <a:spcPct val="110000"/>
                        </a:lnSpc>
                        <a:spcAft>
                          <a:spcPts val="291"/>
                        </a:spcAft>
                        <a:defRPr/>
                      </a:pPr>
                      <a:r>
                        <a:rPr lang="en-US" altLang="ko-KR" sz="1300" b="1" dirty="0">
                          <a:ln>
                            <a:solidFill>
                              <a:srgbClr val="00338D">
                                <a:alpha val="0"/>
                              </a:srgbClr>
                            </a:solidFill>
                          </a:ln>
                          <a:solidFill>
                            <a:srgbClr val="145C5A"/>
                          </a:solidFill>
                          <a:latin typeface="KoPubWorldDotum Bold" panose="00000800000000000000" pitchFamily="2" charset="-127"/>
                          <a:ea typeface="KoPubWorldDotum Bold" panose="00000800000000000000" pitchFamily="2" charset="-127"/>
                          <a:cs typeface="KoPubWorldDotum Bold" panose="00000800000000000000" pitchFamily="2" charset="-127"/>
                        </a:rPr>
                        <a:t>Autoregressive</a:t>
                      </a:r>
                      <a:r>
                        <a:rPr lang="ko-KR" altLang="en-US" sz="1300" b="1" dirty="0">
                          <a:ln>
                            <a:solidFill>
                              <a:srgbClr val="00338D">
                                <a:alpha val="0"/>
                              </a:srgbClr>
                            </a:solidFill>
                          </a:ln>
                          <a:solidFill>
                            <a:srgbClr val="145C5A"/>
                          </a:solidFill>
                          <a:latin typeface="KoPubWorldDotum Bold" panose="00000800000000000000" pitchFamily="2" charset="-127"/>
                          <a:ea typeface="KoPubWorldDotum Bold" panose="00000800000000000000" pitchFamily="2" charset="-127"/>
                          <a:cs typeface="KoPubWorldDotum Bold" panose="00000800000000000000" pitchFamily="2" charset="-127"/>
                        </a:rPr>
                        <a:t> </a:t>
                      </a:r>
                      <a:r>
                        <a:rPr lang="en-US" altLang="ko-KR" sz="1300" b="1" dirty="0">
                          <a:ln>
                            <a:solidFill>
                              <a:srgbClr val="00338D">
                                <a:alpha val="0"/>
                              </a:srgbClr>
                            </a:solidFill>
                          </a:ln>
                          <a:solidFill>
                            <a:srgbClr val="145C5A"/>
                          </a:solidFill>
                          <a:latin typeface="KoPubWorldDotum Bold" panose="00000800000000000000" pitchFamily="2" charset="-127"/>
                          <a:ea typeface="KoPubWorldDotum Bold" panose="00000800000000000000" pitchFamily="2" charset="-127"/>
                          <a:cs typeface="KoPubWorldDotum Bold" panose="00000800000000000000" pitchFamily="2" charset="-127"/>
                        </a:rPr>
                        <a:t>Decoder</a:t>
                      </a:r>
                      <a:endParaRPr lang="ko-KR" altLang="en-US" sz="1300" b="1" dirty="0">
                        <a:ln>
                          <a:solidFill>
                            <a:srgbClr val="00338D">
                              <a:alpha val="0"/>
                            </a:srgbClr>
                          </a:solidFill>
                        </a:ln>
                        <a:solidFill>
                          <a:srgbClr val="145C5A"/>
                        </a:solidFill>
                        <a:latin typeface="KoPubWorldDotum Bold" panose="00000800000000000000" pitchFamily="2" charset="-127"/>
                        <a:ea typeface="KoPubWorldDotum Bold" panose="00000800000000000000" pitchFamily="2" charset="-127"/>
                        <a:cs typeface="KoPubWorldDotum Bold" panose="00000800000000000000" pitchFamily="2" charset="-127"/>
                      </a:endParaRPr>
                    </a:p>
                  </p:txBody>
                </p:sp>
                <p:cxnSp>
                  <p:nvCxnSpPr>
                    <p:cNvPr id="36" name="직선 연결선 40">
                      <a:extLst>
                        <a:ext uri="{FF2B5EF4-FFF2-40B4-BE49-F238E27FC236}">
                          <a16:creationId xmlns:a16="http://schemas.microsoft.com/office/drawing/2014/main" id="{29BD82CC-038E-6C48-BB02-DB9B2ACE11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3174" y="2161503"/>
                      <a:ext cx="3315571" cy="0"/>
                    </a:xfrm>
                    <a:prstGeom prst="line">
                      <a:avLst/>
                    </a:prstGeom>
                    <a:ln w="19050">
                      <a:solidFill>
                        <a:srgbClr val="2AC1B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5F7609E-4D21-3C49-8B23-369BB36447F2}"/>
                      </a:ext>
                    </a:extLst>
                  </p:cNvPr>
                  <p:cNvSpPr txBox="1"/>
                  <p:nvPr/>
                </p:nvSpPr>
                <p:spPr>
                  <a:xfrm>
                    <a:off x="1868644" y="5167253"/>
                    <a:ext cx="2960934" cy="13665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lang="ko-KR" altLang="en-US" sz="12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자기회귀</a:t>
                    </a: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 </a:t>
                    </a:r>
                    <a:r>
                      <a:rPr lang="ko-KR" altLang="en-US" sz="12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언어모델로</a:t>
                    </a: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 </a:t>
                    </a:r>
                    <a:r>
                      <a: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Transformer</a:t>
                    </a: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의 </a:t>
                    </a:r>
                    <a:r>
                      <a:rPr lang="ko-KR" altLang="en-US" sz="12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디코더만을</a:t>
                    </a: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 활용</a:t>
                    </a:r>
                    <a:r>
                      <a: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.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</a:t>
                    </a:r>
                    <a:r>
                      <a:rPr lang="en-US" altLang="ko-KR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GPT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모델</a:t>
                    </a: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이 대표적</a:t>
                    </a:r>
                    <a:endParaRPr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-apple-system"/>
                    </a:endParaRPr>
                  </a:p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-apple-system"/>
                      </a:rPr>
                      <a:t>입력 문장을 토큰으로 나누고 주어진 토큰들이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자기 자신의 입력의 다음 토큰을 각 시점에서 예측</a:t>
                    </a:r>
                    <a:endParaRPr lang="en-US" altLang="ko-KR" sz="1200" b="1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Dotum Bold" pitchFamily="2" charset="-127"/>
                      <a:ea typeface="KoPubWorldDotum Bold" pitchFamily="2" charset="-127"/>
                      <a:cs typeface="KoPubWorldDotum Bold" pitchFamily="2" charset="-127"/>
                    </a:endParaRPr>
                  </a:p>
                </p:txBody>
              </p:sp>
              <p:pic>
                <p:nvPicPr>
                  <p:cNvPr id="12" name="그림 11">
                    <a:extLst>
                      <a:ext uri="{FF2B5EF4-FFF2-40B4-BE49-F238E27FC236}">
                        <a16:creationId xmlns:a16="http://schemas.microsoft.com/office/drawing/2014/main" id="{C302F850-2C43-B64E-8CDC-7E9F587960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76381" y="5253939"/>
                    <a:ext cx="1045479" cy="901605"/>
                  </a:xfrm>
                  <a:prstGeom prst="rect">
                    <a:avLst/>
                  </a:prstGeom>
                  <a:ln w="6350">
                    <a:solidFill>
                      <a:srgbClr val="2AC1BC"/>
                    </a:solidFill>
                  </a:ln>
                  <a:effectLst/>
                </p:spPr>
              </p:pic>
            </p:grpSp>
            <p:grpSp>
              <p:nvGrpSpPr>
                <p:cNvPr id="4" name="그룹 3">
                  <a:extLst>
                    <a:ext uri="{FF2B5EF4-FFF2-40B4-BE49-F238E27FC236}">
                      <a16:creationId xmlns:a16="http://schemas.microsoft.com/office/drawing/2014/main" id="{4DD894AB-4C7B-7A38-2699-D837EAE0FABE}"/>
                    </a:ext>
                  </a:extLst>
                </p:cNvPr>
                <p:cNvGrpSpPr/>
                <p:nvPr/>
              </p:nvGrpSpPr>
              <p:grpSpPr>
                <a:xfrm>
                  <a:off x="384251" y="1813302"/>
                  <a:ext cx="4546337" cy="2847447"/>
                  <a:chOff x="384251" y="1813302"/>
                  <a:chExt cx="4546337" cy="2847447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ED272DC-9523-7795-F144-2C8AC731CB99}"/>
                      </a:ext>
                    </a:extLst>
                  </p:cNvPr>
                  <p:cNvGrpSpPr/>
                  <p:nvPr/>
                </p:nvGrpSpPr>
                <p:grpSpPr>
                  <a:xfrm>
                    <a:off x="699709" y="1813302"/>
                    <a:ext cx="4104765" cy="282197"/>
                    <a:chOff x="633174" y="1877458"/>
                    <a:chExt cx="3315571" cy="288000"/>
                  </a:xfrm>
                </p:grpSpPr>
                <p:cxnSp>
                  <p:nvCxnSpPr>
                    <p:cNvPr id="40" name="직선 연결선 39">
                      <a:extLst>
                        <a:ext uri="{FF2B5EF4-FFF2-40B4-BE49-F238E27FC236}">
                          <a16:creationId xmlns:a16="http://schemas.microsoft.com/office/drawing/2014/main" id="{CAF3AC7F-A23D-4950-C225-E5E2FAE1A5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3174" y="1880084"/>
                      <a:ext cx="3315571" cy="0"/>
                    </a:xfrm>
                    <a:prstGeom prst="line">
                      <a:avLst/>
                    </a:prstGeom>
                    <a:ln w="19050">
                      <a:solidFill>
                        <a:srgbClr val="2AC1B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>
                      <a:extLst>
                        <a:ext uri="{FF2B5EF4-FFF2-40B4-BE49-F238E27FC236}">
                          <a16:creationId xmlns:a16="http://schemas.microsoft.com/office/drawing/2014/main" id="{1D274B64-C086-B06A-0669-76F30333D4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6515" y="1877458"/>
                      <a:ext cx="3282230" cy="288000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lIns="0" tIns="0" rIns="0" bIns="0" rtlCol="0" anchor="ctr" anchorCtr="0">
                      <a:noAutofit/>
                    </a:bodyPr>
                    <a:lstStyle/>
                    <a:p>
                      <a:pPr algn="ctr" defTabSz="888038">
                        <a:lnSpc>
                          <a:spcPct val="110000"/>
                        </a:lnSpc>
                        <a:spcAft>
                          <a:spcPts val="291"/>
                        </a:spcAft>
                        <a:defRPr/>
                      </a:pPr>
                      <a:r>
                        <a:rPr lang="en-US" altLang="ko-KR" sz="1300" b="1" dirty="0">
                          <a:ln>
                            <a:solidFill>
                              <a:srgbClr val="00338D">
                                <a:alpha val="0"/>
                              </a:srgbClr>
                            </a:solidFill>
                          </a:ln>
                          <a:solidFill>
                            <a:srgbClr val="145C5A"/>
                          </a:solidFill>
                          <a:latin typeface="KoPubWorldDotum Bold" panose="00000800000000000000" pitchFamily="2" charset="-127"/>
                          <a:ea typeface="KoPubWorldDotum Bold" panose="00000800000000000000" pitchFamily="2" charset="-127"/>
                          <a:cs typeface="KoPubWorldDotum Bold" panose="00000800000000000000" pitchFamily="2" charset="-127"/>
                        </a:rPr>
                        <a:t>Text Generator ‘KoGPT2-base-v2’</a:t>
                      </a:r>
                      <a:endParaRPr lang="ko-KR" altLang="en-US" sz="1300" b="1" dirty="0">
                        <a:ln>
                          <a:solidFill>
                            <a:srgbClr val="00338D">
                              <a:alpha val="0"/>
                            </a:srgbClr>
                          </a:solidFill>
                        </a:ln>
                        <a:solidFill>
                          <a:srgbClr val="145C5A"/>
                        </a:solidFill>
                        <a:latin typeface="KoPubWorldDotum Bold" panose="00000800000000000000" pitchFamily="2" charset="-127"/>
                        <a:ea typeface="KoPubWorldDotum Bold" panose="00000800000000000000" pitchFamily="2" charset="-127"/>
                        <a:cs typeface="KoPubWorldDotum Bold" panose="00000800000000000000" pitchFamily="2" charset="-127"/>
                      </a:endParaRPr>
                    </a:p>
                  </p:txBody>
                </p:sp>
                <p:cxnSp>
                  <p:nvCxnSpPr>
                    <p:cNvPr id="41" name="직선 연결선 40">
                      <a:extLst>
                        <a:ext uri="{FF2B5EF4-FFF2-40B4-BE49-F238E27FC236}">
                          <a16:creationId xmlns:a16="http://schemas.microsoft.com/office/drawing/2014/main" id="{9014572E-FF14-62D1-2010-528A07187C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33174" y="2161503"/>
                      <a:ext cx="3315571" cy="0"/>
                    </a:xfrm>
                    <a:prstGeom prst="line">
                      <a:avLst/>
                    </a:prstGeom>
                    <a:ln w="19050">
                      <a:solidFill>
                        <a:srgbClr val="2AC1B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" name="TextBox 1">
                    <a:extLst>
                      <a:ext uri="{FF2B5EF4-FFF2-40B4-BE49-F238E27FC236}">
                        <a16:creationId xmlns:a16="http://schemas.microsoft.com/office/drawing/2014/main" id="{212E50D3-4512-E54D-B7C6-DCB1AE55D431}"/>
                      </a:ext>
                    </a:extLst>
                  </p:cNvPr>
                  <p:cNvSpPr txBox="1"/>
                  <p:nvPr/>
                </p:nvSpPr>
                <p:spPr>
                  <a:xfrm>
                    <a:off x="593635" y="2777156"/>
                    <a:ext cx="4336953" cy="188359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주어진 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텍스트의 다음 단어를 예측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할 수 있도록 학습되어</a:t>
                    </a:r>
                    <a:r>
                      <a:rPr lang="en-US" altLang="ko-KR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,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 문장 생성에 최적화</a:t>
                    </a:r>
                    <a:endParaRPr lang="en-US" altLang="ko-KR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-apple-system"/>
                    </a:endParaRPr>
                  </a:p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lang="de-DE" altLang="ko-KR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40GB 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이상의 텍스트로 학습</a:t>
                    </a:r>
                    <a:r>
                      <a:rPr lang="en-US" altLang="ko-KR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,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 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사전 크기 </a:t>
                    </a:r>
                    <a:r>
                      <a:rPr lang="en-US" altLang="ko-KR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51,200 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개</a:t>
                    </a:r>
                    <a:endParaRPr lang="en-US" altLang="ko-KR" sz="1200" b="1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KoPubWorldDotum Bold" pitchFamily="2" charset="-127"/>
                      <a:ea typeface="KoPubWorldDotum Bold" pitchFamily="2" charset="-127"/>
                      <a:cs typeface="KoPubWorldDotum Bold" pitchFamily="2" charset="-127"/>
                    </a:endParaRPr>
                  </a:p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kumimoji="1" lang="en-US" altLang="ko-KR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125M</a:t>
                    </a:r>
                    <a:r>
                      <a:rPr kumimoji="1"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개의 </a:t>
                    </a:r>
                    <a:r>
                      <a:rPr kumimoji="1" lang="ko-KR" altLang="en-US" sz="1200" b="1" u="sng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파라미터</a:t>
                    </a:r>
                    <a:r>
                      <a:rPr kumimoji="1"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의 </a:t>
                    </a:r>
                    <a:r>
                      <a:rPr lang="ko-KR" altLang="en-US" sz="1200" b="1" u="sng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디코더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타입 </a:t>
                    </a:r>
                    <a:r>
                      <a:rPr lang="ko-KR" altLang="en-US" sz="1200" b="0" i="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언어모델로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-apple-system"/>
                      </a:rPr>
                      <a:t> 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öhne"/>
                      </a:rPr>
                      <a:t>훈련 및 추론 시에 </a:t>
                    </a:r>
                    <a:r>
                      <a:rPr lang="en-US" altLang="ko-KR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öhne"/>
                      </a:rPr>
                      <a:t>LLM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öhne"/>
                      </a:rPr>
                      <a:t>대비</a:t>
                    </a:r>
                    <a:r>
                      <a:rPr lang="ko-KR" alt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 </a:t>
                    </a:r>
                    <a:r>
                      <a:rPr lang="ko-KR" altLang="en-US" sz="1200" b="1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rPr>
                      <a:t>적은 리소스</a:t>
                    </a:r>
                    <a:r>
                      <a: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öhne"/>
                      </a:rPr>
                      <a:t> 필요</a:t>
                    </a:r>
                    <a:endParaRPr lang="en-US" altLang="ko-KR" sz="1200" b="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-apple-system"/>
                    </a:endParaRPr>
                  </a:p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kumimoji="1" lang="ko-KR" altLang="en-US" sz="12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토크나이저</a:t>
                    </a:r>
                    <a:r>
                      <a:rPr kumimoji="1"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kumimoji="1"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:</a:t>
                    </a:r>
                    <a:r>
                      <a:rPr kumimoji="1"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r>
                      <a:rPr lang="de-DE" altLang="ko-KR" sz="12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Character</a:t>
                    </a:r>
                    <a:r>
                      <a:rPr lang="de-DE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BPE </a:t>
                    </a:r>
                    <a:r>
                      <a:rPr lang="de-DE" altLang="ko-KR" sz="1200" dirty="0" err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tokenizer</a:t>
                    </a:r>
                    <a:r>
                      <a: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로 학습</a:t>
                    </a:r>
                    <a:endParaRPr kumimoji="1"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  <a:p>
                    <a:pPr marL="171450" indent="-171450">
                      <a:lnSpc>
                        <a:spcPct val="140000"/>
                      </a:lnSpc>
                      <a:buFont typeface="Wingdings" pitchFamily="2" charset="2"/>
                      <a:buChar char="ü"/>
                    </a:pPr>
                    <a:r>
                      <a:rPr kumimoji="1"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총 다운로드 수 </a:t>
                    </a:r>
                    <a:r>
                      <a:rPr kumimoji="1"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20.4k</a:t>
                    </a:r>
                    <a:r>
                      <a:rPr kumimoji="1"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 </a:t>
                    </a:r>
                    <a:endParaRPr kumimoji="1" lang="en-US" altLang="ko-KR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C972E7D-5C62-4644-80EE-7AC30C64A867}"/>
                      </a:ext>
                    </a:extLst>
                  </p:cNvPr>
                  <p:cNvSpPr txBox="1"/>
                  <p:nvPr/>
                </p:nvSpPr>
                <p:spPr>
                  <a:xfrm>
                    <a:off x="975360" y="2226832"/>
                    <a:ext cx="221535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>
                    <a:defPPr>
                      <a:defRPr lang="ko-KR"/>
                    </a:defPPr>
                    <a:lvl1pPr latinLnBrk="0">
                      <a:defRPr kumimoji="1" sz="2000" b="1">
                        <a:latin typeface="+mj-ea"/>
                        <a:ea typeface="+mj-ea"/>
                      </a:defRPr>
                    </a:lvl1pPr>
                  </a:lstStyle>
                  <a:p>
                    <a:r>
                      <a:rPr lang="en-US" altLang="ko-KR" dirty="0">
                        <a:latin typeface="KoPubWorldDotum Bold" panose="00000800000000000000" pitchFamily="2" charset="-127"/>
                        <a:ea typeface="KoPubWorldDotum Bold" panose="00000800000000000000" pitchFamily="2" charset="-127"/>
                        <a:cs typeface="KoPubWorldDotum Bold" panose="00000800000000000000" pitchFamily="2" charset="-127"/>
                      </a:rPr>
                      <a:t>KoGPT2-base-v2</a:t>
                    </a:r>
                    <a:endParaRPr lang="ko-KR" altLang="en-US" dirty="0"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endParaRPr>
                  </a:p>
                </p:txBody>
              </p:sp>
              <p:pic>
                <p:nvPicPr>
                  <p:cNvPr id="65" name="그림 64" descr="텍스트, 친필, 폰트, 서예이(가) 표시된 사진&#10;&#10;자동 생성된 설명">
                    <a:extLst>
                      <a:ext uri="{FF2B5EF4-FFF2-40B4-BE49-F238E27FC236}">
                        <a16:creationId xmlns:a16="http://schemas.microsoft.com/office/drawing/2014/main" id="{67956F83-45F2-5942-AB2C-FC287D0B5E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6798" r="51542" b="38822"/>
                  <a:stretch/>
                </p:blipFill>
                <p:spPr>
                  <a:xfrm>
                    <a:off x="384251" y="2475269"/>
                    <a:ext cx="2741627" cy="30034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8EC1F4-9A8B-1EC6-5AFC-7227FC6DD0CE}"/>
                  </a:ext>
                </a:extLst>
              </p:cNvPr>
              <p:cNvGrpSpPr/>
              <p:nvPr/>
            </p:nvGrpSpPr>
            <p:grpSpPr>
              <a:xfrm>
                <a:off x="5079736" y="1719002"/>
                <a:ext cx="517391" cy="4996123"/>
                <a:chOff x="5079736" y="1719002"/>
                <a:chExt cx="517391" cy="4996123"/>
              </a:xfrm>
            </p:grpSpPr>
            <p:sp>
              <p:nvSpPr>
                <p:cNvPr id="32" name="이등변 삼각형 43">
                  <a:extLst>
                    <a:ext uri="{FF2B5EF4-FFF2-40B4-BE49-F238E27FC236}">
                      <a16:creationId xmlns:a16="http://schemas.microsoft.com/office/drawing/2014/main" id="{D47BC150-BC1D-274D-956F-6F4EFB9927E6}"/>
                    </a:ext>
                  </a:extLst>
                </p:cNvPr>
                <p:cNvSpPr/>
                <p:nvPr/>
              </p:nvSpPr>
              <p:spPr>
                <a:xfrm rot="5400000">
                  <a:off x="3084625" y="3717820"/>
                  <a:ext cx="4511320" cy="513684"/>
                </a:xfrm>
                <a:prstGeom prst="triangle">
                  <a:avLst>
                    <a:gd name="adj" fmla="val 47837"/>
                  </a:avLst>
                </a:prstGeom>
                <a:solidFill>
                  <a:srgbClr val="2AC1BC">
                    <a:alpha val="1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cxnSp>
              <p:nvCxnSpPr>
                <p:cNvPr id="76" name="직선 연결선 55">
                  <a:extLst>
                    <a:ext uri="{FF2B5EF4-FFF2-40B4-BE49-F238E27FC236}">
                      <a16:creationId xmlns:a16="http://schemas.microsoft.com/office/drawing/2014/main" id="{1FC9EA8F-43EF-AB4E-8797-5B080B03E491}"/>
                    </a:ext>
                  </a:extLst>
                </p:cNvPr>
                <p:cNvCxnSpPr/>
                <p:nvPr/>
              </p:nvCxnSpPr>
              <p:spPr>
                <a:xfrm>
                  <a:off x="5079736" y="1739378"/>
                  <a:ext cx="0" cy="4975747"/>
                </a:xfrm>
                <a:prstGeom prst="line">
                  <a:avLst/>
                </a:prstGeom>
                <a:ln>
                  <a:solidFill>
                    <a:srgbClr val="2AC1BC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5F5C38-8561-2F9C-85D8-F82580D0209D}"/>
              </a:ext>
            </a:extLst>
          </p:cNvPr>
          <p:cNvGrpSpPr/>
          <p:nvPr/>
        </p:nvGrpSpPr>
        <p:grpSpPr>
          <a:xfrm>
            <a:off x="5846847" y="4842832"/>
            <a:ext cx="5597190" cy="1545936"/>
            <a:chOff x="5858878" y="5083463"/>
            <a:chExt cx="5597190" cy="154593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57A976-720C-3247-A3A3-3B2C70EE4DC9}"/>
                </a:ext>
              </a:extLst>
            </p:cNvPr>
            <p:cNvSpPr txBox="1"/>
            <p:nvPr/>
          </p:nvSpPr>
          <p:spPr>
            <a:xfrm>
              <a:off x="6002250" y="5083463"/>
              <a:ext cx="532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After</a:t>
              </a:r>
              <a:endPara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C4F12FF-0012-F440-0DB2-B3FFADF2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58878" y="5408194"/>
              <a:ext cx="5597190" cy="1221205"/>
            </a:xfrm>
            <a:prstGeom prst="rect">
              <a:avLst/>
            </a:prstGeom>
            <a:ln>
              <a:solidFill>
                <a:srgbClr val="25ADAA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4486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7FB179F-EB74-EC58-B375-DCB024184074}"/>
              </a:ext>
            </a:extLst>
          </p:cNvPr>
          <p:cNvGrpSpPr/>
          <p:nvPr/>
        </p:nvGrpSpPr>
        <p:grpSpPr>
          <a:xfrm>
            <a:off x="408925" y="1711431"/>
            <a:ext cx="9031230" cy="756034"/>
            <a:chOff x="408925" y="1864014"/>
            <a:chExt cx="9031230" cy="756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9B7CD89-4C88-071F-F60A-F2C25AC94481}"/>
                </a:ext>
              </a:extLst>
            </p:cNvPr>
            <p:cNvSpPr txBox="1"/>
            <p:nvPr/>
          </p:nvSpPr>
          <p:spPr>
            <a:xfrm>
              <a:off x="408925" y="1864014"/>
              <a:ext cx="90312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1)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아래 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URL 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에서 각 매장의 리뷰 정보를 제공하는 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JSON 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을 얻을 수 있음을 확인</a:t>
              </a:r>
              <a:endParaRPr lang="en-US" altLang="ko-KR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96D8800-8C1A-DFE3-9BB8-389E33D6C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3" t="11620" r="2225" b="41517"/>
            <a:stretch/>
          </p:blipFill>
          <p:spPr>
            <a:xfrm>
              <a:off x="530943" y="2104936"/>
              <a:ext cx="6153517" cy="515112"/>
            </a:xfrm>
            <a:prstGeom prst="rect">
              <a:avLst/>
            </a:prstGeom>
            <a:ln>
              <a:solidFill>
                <a:srgbClr val="2AC1BC"/>
              </a:solidFill>
            </a:ln>
            <a:effectLst/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046585-5EF4-F68B-64C2-6DCFD576E884}"/>
              </a:ext>
            </a:extLst>
          </p:cNvPr>
          <p:cNvSpPr txBox="1"/>
          <p:nvPr/>
        </p:nvSpPr>
        <p:spPr>
          <a:xfrm>
            <a:off x="530943" y="6079733"/>
            <a:ext cx="5171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*)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데이터 </a:t>
            </a:r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columns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 </a:t>
            </a:r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: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kumimoji="1" lang="ko-KR" altLang="en-US" sz="12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가게명</a:t>
            </a:r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고객 리뷰</a:t>
            </a:r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kumimoji="1" lang="ko-KR" altLang="en-US" sz="1200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별점</a:t>
            </a:r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사장 댓글</a:t>
            </a:r>
            <a:r>
              <a:rPr kumimoji="1" lang="en-US" altLang="ko-KR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</a:t>
            </a:r>
            <a:r>
              <a: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메뉴 정보  </a:t>
            </a:r>
            <a:endParaRPr kumimoji="1" lang="en-US" altLang="ko-KR" sz="12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DD61240-95E5-C217-38FA-CC41CAA217CD}"/>
              </a:ext>
            </a:extLst>
          </p:cNvPr>
          <p:cNvCxnSpPr>
            <a:cxnSpLocks/>
          </p:cNvCxnSpPr>
          <p:nvPr/>
        </p:nvCxnSpPr>
        <p:spPr>
          <a:xfrm>
            <a:off x="403714" y="2601176"/>
            <a:ext cx="7450748" cy="0"/>
          </a:xfrm>
          <a:prstGeom prst="line">
            <a:avLst/>
          </a:prstGeom>
          <a:ln w="12700">
            <a:solidFill>
              <a:srgbClr val="2AC1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67B7B44-FC76-8085-E300-B77B15D8025A}"/>
              </a:ext>
            </a:extLst>
          </p:cNvPr>
          <p:cNvGrpSpPr/>
          <p:nvPr/>
        </p:nvGrpSpPr>
        <p:grpSpPr>
          <a:xfrm>
            <a:off x="497508" y="4567215"/>
            <a:ext cx="9131184" cy="1225832"/>
            <a:chOff x="497508" y="4719798"/>
            <a:chExt cx="9131184" cy="122583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9B7A982-D84F-9D2C-ADC4-F79110204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19" t="55675" r="4325" b="18208"/>
            <a:stretch/>
          </p:blipFill>
          <p:spPr>
            <a:xfrm>
              <a:off x="550034" y="5274665"/>
              <a:ext cx="6138149" cy="670965"/>
            </a:xfrm>
            <a:prstGeom prst="rect">
              <a:avLst/>
            </a:prstGeom>
            <a:ln>
              <a:solidFill>
                <a:srgbClr val="2AC1BC"/>
              </a:solidFill>
            </a:ln>
            <a:effectLst/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B4F41B-0496-F314-510C-E2C4759D56F8}"/>
                </a:ext>
              </a:extLst>
            </p:cNvPr>
            <p:cNvSpPr txBox="1"/>
            <p:nvPr/>
          </p:nvSpPr>
          <p:spPr>
            <a:xfrm>
              <a:off x="497508" y="4719798"/>
              <a:ext cx="913118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3) id 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에 각 매장에 해당하는 고유번호를 넣고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, count = 300 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으로 설정하여 총 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167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개의 매장에서 </a:t>
              </a:r>
              <a:endParaRPr lang="en-US" altLang="ko-KR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  <a:p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최대 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300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개의 리뷰를 수집하도록 함</a:t>
              </a:r>
            </a:p>
          </p:txBody>
        </p:sp>
      </p:grpSp>
      <p:sp>
        <p:nvSpPr>
          <p:cNvPr id="40" name="Rectangle 28">
            <a:extLst>
              <a:ext uri="{FF2B5EF4-FFF2-40B4-BE49-F238E27FC236}">
                <a16:creationId xmlns:a16="http://schemas.microsoft.com/office/drawing/2014/main" id="{9539F954-75C8-EAA4-FD4E-116D7673A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리뷰 및 사장답변 수집을 위한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배달앱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‘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요기요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’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의 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167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개의 매장에서 총 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37,140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개 리뷰를 크롤링함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C74202C5-ACB8-31CE-263F-A4489741F19B}"/>
              </a:ext>
            </a:extLst>
          </p:cNvPr>
          <p:cNvSpPr/>
          <p:nvPr/>
        </p:nvSpPr>
        <p:spPr>
          <a:xfrm rot="5400000">
            <a:off x="5320565" y="3560500"/>
            <a:ext cx="4156638" cy="663965"/>
          </a:xfrm>
          <a:prstGeom prst="triangle">
            <a:avLst>
              <a:gd name="adj" fmla="val 47837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9DF4B6-961B-7547-235C-9ED204C8BBCE}"/>
              </a:ext>
            </a:extLst>
          </p:cNvPr>
          <p:cNvGrpSpPr/>
          <p:nvPr/>
        </p:nvGrpSpPr>
        <p:grpSpPr>
          <a:xfrm>
            <a:off x="408925" y="2684418"/>
            <a:ext cx="9131184" cy="1677147"/>
            <a:chOff x="408925" y="2837001"/>
            <a:chExt cx="9131184" cy="16771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BAF11E-E9FB-7F31-6B91-4106439E5F56}"/>
                </a:ext>
              </a:extLst>
            </p:cNvPr>
            <p:cNvSpPr txBox="1"/>
            <p:nvPr/>
          </p:nvSpPr>
          <p:spPr>
            <a:xfrm>
              <a:off x="408925" y="2837001"/>
              <a:ext cx="91311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2) JSON 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데이터에서 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"comment", "rating", "</a:t>
              </a:r>
              <a:r>
                <a:rPr lang="en-US" altLang="ko-KR" sz="13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rating_taste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", "</a:t>
              </a:r>
              <a:r>
                <a:rPr lang="en-US" altLang="ko-KR" sz="13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rating_quantity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", "</a:t>
              </a:r>
              <a:r>
                <a:rPr lang="en-US" altLang="ko-KR" sz="13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owner_reply</a:t>
              </a:r>
              <a:r>
                <a:rPr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" </a:t>
              </a:r>
              <a:r>
                <a:rPr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등 정보 수집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85A7789-8131-999C-7806-28FA9B936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2291" b="12958"/>
            <a:stretch/>
          </p:blipFill>
          <p:spPr>
            <a:xfrm>
              <a:off x="504268" y="3184433"/>
              <a:ext cx="6174991" cy="1329715"/>
            </a:xfrm>
            <a:prstGeom prst="rect">
              <a:avLst/>
            </a:prstGeom>
            <a:ln>
              <a:solidFill>
                <a:srgbClr val="2AC1BC"/>
              </a:solidFill>
            </a:ln>
            <a:effectLst/>
          </p:spPr>
        </p:pic>
      </p:grpSp>
      <p:sp>
        <p:nvSpPr>
          <p:cNvPr id="47" name="Group 8">
            <a:extLst>
              <a:ext uri="{FF2B5EF4-FFF2-40B4-BE49-F238E27FC236}">
                <a16:creationId xmlns:a16="http://schemas.microsoft.com/office/drawing/2014/main" id="{0D11CC5F-6C3C-845F-2567-B4ADE171FFB9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CDF6956-7BFF-6DEE-9FA3-3D96CAB82145}"/>
              </a:ext>
            </a:extLst>
          </p:cNvPr>
          <p:cNvCxnSpPr>
            <a:cxnSpLocks/>
          </p:cNvCxnSpPr>
          <p:nvPr/>
        </p:nvCxnSpPr>
        <p:spPr>
          <a:xfrm>
            <a:off x="403714" y="4503600"/>
            <a:ext cx="7439024" cy="0"/>
          </a:xfrm>
          <a:prstGeom prst="line">
            <a:avLst/>
          </a:prstGeom>
          <a:ln w="12700">
            <a:solidFill>
              <a:srgbClr val="2AC1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F7A913-E261-884A-B788-560C52AB4989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FE56232-BF93-8E42-9172-D293A5E82801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36" name="오각형[P] 17">
                <a:extLst>
                  <a:ext uri="{FF2B5EF4-FFF2-40B4-BE49-F238E27FC236}">
                    <a16:creationId xmlns:a16="http://schemas.microsoft.com/office/drawing/2014/main" id="{24433547-9079-4C42-9830-C0F5483ADF3D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37" name="오각형[P] 19">
                <a:extLst>
                  <a:ext uri="{FF2B5EF4-FFF2-40B4-BE49-F238E27FC236}">
                    <a16:creationId xmlns:a16="http://schemas.microsoft.com/office/drawing/2014/main" id="{40EAA03A-5100-C449-8E8C-6C6FDB0AC514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38" name="오각형[P] 21">
                <a:extLst>
                  <a:ext uri="{FF2B5EF4-FFF2-40B4-BE49-F238E27FC236}">
                    <a16:creationId xmlns:a16="http://schemas.microsoft.com/office/drawing/2014/main" id="{0790E2ED-302B-CB43-953E-20759E8DF7FF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39" name="오각형[P] 22">
                <a:extLst>
                  <a:ext uri="{FF2B5EF4-FFF2-40B4-BE49-F238E27FC236}">
                    <a16:creationId xmlns:a16="http://schemas.microsoft.com/office/drawing/2014/main" id="{702FEF96-BD72-ED40-9F0C-CD35642A8E2C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41" name="오각형[P] 15">
                <a:extLst>
                  <a:ext uri="{FF2B5EF4-FFF2-40B4-BE49-F238E27FC236}">
                    <a16:creationId xmlns:a16="http://schemas.microsoft.com/office/drawing/2014/main" id="{05849E39-F6A0-6147-99C9-93E74EF25EBC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35" name="오각형[P] 22">
              <a:extLst>
                <a:ext uri="{FF2B5EF4-FFF2-40B4-BE49-F238E27FC236}">
                  <a16:creationId xmlns:a16="http://schemas.microsoft.com/office/drawing/2014/main" id="{82E351C6-27AB-CE47-8E7B-2DAF017C1AC0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0F17E8-57AC-B88A-A584-523D45D9C864}"/>
              </a:ext>
            </a:extLst>
          </p:cNvPr>
          <p:cNvGrpSpPr/>
          <p:nvPr/>
        </p:nvGrpSpPr>
        <p:grpSpPr>
          <a:xfrm>
            <a:off x="8013701" y="1897312"/>
            <a:ext cx="3968090" cy="3148842"/>
            <a:chOff x="8013701" y="2049895"/>
            <a:chExt cx="3968090" cy="31488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67EC6D-8728-C138-1536-9C3FA5573F3A}"/>
                </a:ext>
              </a:extLst>
            </p:cNvPr>
            <p:cNvSpPr txBox="1"/>
            <p:nvPr/>
          </p:nvSpPr>
          <p:spPr>
            <a:xfrm>
              <a:off x="9003439" y="2049895"/>
              <a:ext cx="236317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atinLnBrk="0"/>
              <a:r>
                <a:rPr kumimoji="1" lang="en-US" altLang="ko-KR" sz="20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167</a:t>
              </a:r>
              <a:r>
                <a:rPr kumimoji="1" lang="ko-KR" altLang="en-US" sz="20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개 가게의  </a:t>
              </a:r>
              <a:r>
                <a:rPr kumimoji="1" lang="en-US" altLang="ko-KR" sz="20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37,140</a:t>
              </a:r>
              <a:r>
                <a:rPr kumimoji="1" lang="ko-KR" altLang="en-US" sz="20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개 리뷰</a:t>
              </a:r>
              <a:r>
                <a:rPr kumimoji="1" lang="en-US" altLang="ko-KR" sz="20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</a:t>
              </a:r>
              <a:r>
                <a:rPr kumimoji="1" lang="ko-KR" altLang="en-US" sz="20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수집</a:t>
              </a:r>
            </a:p>
          </p:txBody>
        </p:sp>
        <p:pic>
          <p:nvPicPr>
            <p:cNvPr id="48" name="그림 47" descr="텍스트, 친필, 폰트, 서예이(가) 표시된 사진&#10;&#10;자동 생성된 설명">
              <a:extLst>
                <a:ext uri="{FF2B5EF4-FFF2-40B4-BE49-F238E27FC236}">
                  <a16:creationId xmlns:a16="http://schemas.microsoft.com/office/drawing/2014/main" id="{F064DB5D-EECC-E512-BD61-B1CDD01F0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98" r="51542" b="38822"/>
            <a:stretch/>
          </p:blipFill>
          <p:spPr>
            <a:xfrm>
              <a:off x="8329371" y="2571543"/>
              <a:ext cx="2741627" cy="30034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1EB25A0-3378-054F-8956-D34EB7C89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357" t="22047" r="19883"/>
            <a:stretch/>
          </p:blipFill>
          <p:spPr>
            <a:xfrm>
              <a:off x="8013701" y="3023782"/>
              <a:ext cx="3904343" cy="2061029"/>
            </a:xfrm>
            <a:prstGeom prst="rect">
              <a:avLst/>
            </a:prstGeom>
            <a:ln>
              <a:solidFill>
                <a:srgbClr val="4F9A9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ABEBAA9-5C8A-1843-AD8D-6A654B789B0F}"/>
                </a:ext>
              </a:extLst>
            </p:cNvPr>
            <p:cNvSpPr/>
            <p:nvPr/>
          </p:nvSpPr>
          <p:spPr>
            <a:xfrm>
              <a:off x="8624814" y="2928503"/>
              <a:ext cx="1055214" cy="2270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7976A66-1682-5B47-858F-7724D6A839F7}"/>
                </a:ext>
              </a:extLst>
            </p:cNvPr>
            <p:cNvSpPr/>
            <p:nvPr/>
          </p:nvSpPr>
          <p:spPr>
            <a:xfrm>
              <a:off x="10700602" y="2928503"/>
              <a:ext cx="1281189" cy="227023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309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정제된 답변 생성을 위해 정규 표현식을 적용하고 고객 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ID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를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일반화함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26" name="Group 8">
            <a:extLst>
              <a:ext uri="{FF2B5EF4-FFF2-40B4-BE49-F238E27FC236}">
                <a16:creationId xmlns:a16="http://schemas.microsoft.com/office/drawing/2014/main" id="{2C6573C6-F190-0B2A-DA90-48CF4E343542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F7CEE91-E416-C4AC-561B-B08512D0AEF6}"/>
              </a:ext>
            </a:extLst>
          </p:cNvPr>
          <p:cNvGrpSpPr/>
          <p:nvPr/>
        </p:nvGrpSpPr>
        <p:grpSpPr>
          <a:xfrm>
            <a:off x="7501535" y="2324771"/>
            <a:ext cx="3613505" cy="3779299"/>
            <a:chOff x="7501535" y="1799477"/>
            <a:chExt cx="3613505" cy="377929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61A94E-9D06-EE66-9616-659B2FDEF27B}"/>
                </a:ext>
              </a:extLst>
            </p:cNvPr>
            <p:cNvSpPr txBox="1"/>
            <p:nvPr/>
          </p:nvSpPr>
          <p:spPr>
            <a:xfrm>
              <a:off x="7570745" y="2673789"/>
              <a:ext cx="3383978" cy="954107"/>
            </a:xfrm>
            <a:prstGeom prst="rect">
              <a:avLst/>
            </a:prstGeom>
            <a:noFill/>
            <a:ln>
              <a:solidFill>
                <a:srgbClr val="2AC1B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Foodfighter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님</a:t>
              </a:r>
              <a:r>
                <a:rPr lang="en-US" altLang="ko-KR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즐거운 순간을 저희와 </a:t>
              </a:r>
              <a:r>
                <a:rPr lang="ko-KR" altLang="en-US" sz="1400" dirty="0" err="1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함께해주셔서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감사합니다💖 치킨을 맛있게 드셨다니 영광이네요</a:t>
              </a:r>
              <a:r>
                <a:rPr lang="en-US" altLang="ko-KR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~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\</a:t>
              </a:r>
              <a:r>
                <a:rPr lang="de-DE" altLang="ko-KR" sz="1400" dirty="0" err="1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n</a:t>
              </a:r>
              <a:r>
                <a:rPr lang="de-DE" altLang="ko-KR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\</a:t>
              </a:r>
              <a:r>
                <a:rPr lang="de-DE" altLang="ko-KR" sz="1400" dirty="0" err="1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n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보람차게 일할 수 있게 해 주</a:t>
              </a:r>
              <a:r>
                <a:rPr lang="ko-KR" altLang="en-US" sz="1400" dirty="0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셔서 </a:t>
              </a:r>
              <a:r>
                <a:rPr lang="ko-KR" altLang="en-US" sz="1400" dirty="0" err="1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감삼당</a:t>
              </a:r>
              <a:r>
                <a:rPr lang="en-US" altLang="ko-KR" sz="1400" dirty="0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~!!~!!</a:t>
              </a:r>
              <a:endParaRPr kumimoji="1"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E27477-27DD-CB7B-8229-4CA33B8EF3FF}"/>
                </a:ext>
              </a:extLst>
            </p:cNvPr>
            <p:cNvSpPr txBox="1"/>
            <p:nvPr/>
          </p:nvSpPr>
          <p:spPr>
            <a:xfrm>
              <a:off x="7654597" y="4624669"/>
              <a:ext cx="3277337" cy="954107"/>
            </a:xfrm>
            <a:prstGeom prst="rect">
              <a:avLst/>
            </a:prstGeom>
            <a:noFill/>
            <a:ln>
              <a:solidFill>
                <a:srgbClr val="2AC1B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고객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님</a:t>
              </a:r>
              <a:r>
                <a:rPr lang="en-US" altLang="ko-KR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즐거운 순간을 저희와 </a:t>
              </a:r>
              <a:r>
                <a:rPr lang="ko-KR" altLang="en-US" sz="1400" dirty="0" err="1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함께해주셔서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감사합니다 치킨을 맛있게 드셨다니 영광이네요</a:t>
              </a:r>
              <a:r>
                <a:rPr lang="en-US" altLang="ko-KR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~</a:t>
              </a:r>
              <a:r>
                <a:rPr lang="ko-KR" altLang="en-US" sz="1400" dirty="0">
                  <a:solidFill>
                    <a:srgbClr val="212121"/>
                  </a:solidFill>
                  <a:effectLst/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보람차게 일할 수 있게 해 주</a:t>
              </a:r>
              <a:r>
                <a:rPr lang="ko-KR" altLang="en-US" sz="1400" dirty="0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셔서 </a:t>
              </a:r>
              <a:r>
                <a:rPr lang="ko-KR" altLang="en-US" sz="1400" dirty="0" err="1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감삼당</a:t>
              </a:r>
              <a:r>
                <a:rPr lang="en-US" altLang="ko-KR" sz="1400" dirty="0">
                  <a:solidFill>
                    <a:srgbClr val="21212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~!!~!!</a:t>
              </a:r>
              <a:endParaRPr kumimoji="1" lang="ko-KR" altLang="en-US" sz="14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AB9AC6D5-2B09-B78F-198C-70E0AAB84DF7}"/>
                </a:ext>
              </a:extLst>
            </p:cNvPr>
            <p:cNvSpPr/>
            <p:nvPr/>
          </p:nvSpPr>
          <p:spPr>
            <a:xfrm rot="10800000">
              <a:off x="8446535" y="3880886"/>
              <a:ext cx="1725421" cy="571204"/>
            </a:xfrm>
            <a:prstGeom prst="triangle">
              <a:avLst/>
            </a:prstGeom>
            <a:solidFill>
              <a:srgbClr val="2AC1B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C406011-8668-B601-FEB9-0069E8A03BCA}"/>
                </a:ext>
              </a:extLst>
            </p:cNvPr>
            <p:cNvGrpSpPr/>
            <p:nvPr/>
          </p:nvGrpSpPr>
          <p:grpSpPr>
            <a:xfrm>
              <a:off x="7568848" y="1799477"/>
              <a:ext cx="3546192" cy="288000"/>
              <a:chOff x="633174" y="1877458"/>
              <a:chExt cx="3550826" cy="288000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1CCB3EF-8880-3C6D-A01B-6111BAF2DDC5}"/>
                  </a:ext>
                </a:extLst>
              </p:cNvPr>
              <p:cNvSpPr txBox="1"/>
              <p:nvPr/>
            </p:nvSpPr>
            <p:spPr>
              <a:xfrm>
                <a:off x="666516" y="1877458"/>
                <a:ext cx="3517484" cy="288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defTabSz="888038">
                  <a:lnSpc>
                    <a:spcPct val="110000"/>
                  </a:lnSpc>
                  <a:spcAft>
                    <a:spcPts val="291"/>
                  </a:spcAft>
                  <a:defRPr/>
                </a:pP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1</a:t>
                </a: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단계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-</a:t>
                </a: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Before vs After</a:t>
                </a:r>
                <a:endPara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89F9277E-5F31-C4DA-E952-3DBFE9704F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74" y="1880084"/>
                <a:ext cx="3315571" cy="0"/>
              </a:xfrm>
              <a:prstGeom prst="line">
                <a:avLst/>
              </a:prstGeom>
              <a:ln w="19050">
                <a:solidFill>
                  <a:srgbClr val="2AC1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1F1F0AE8-ABB1-E076-500D-8C8DA1C2D7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74" y="2161503"/>
                <a:ext cx="3315571" cy="0"/>
              </a:xfrm>
              <a:prstGeom prst="line">
                <a:avLst/>
              </a:prstGeom>
              <a:ln w="19050">
                <a:solidFill>
                  <a:srgbClr val="2AC1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E650C4-C7C5-5947-9197-164E6A6EC38C}"/>
                </a:ext>
              </a:extLst>
            </p:cNvPr>
            <p:cNvSpPr txBox="1"/>
            <p:nvPr/>
          </p:nvSpPr>
          <p:spPr>
            <a:xfrm>
              <a:off x="7501535" y="2368250"/>
              <a:ext cx="643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Before</a:t>
              </a:r>
              <a:endPara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EB1834E-D4F9-C34F-B64B-4DD2A80DD1ED}"/>
                </a:ext>
              </a:extLst>
            </p:cNvPr>
            <p:cNvSpPr txBox="1"/>
            <p:nvPr/>
          </p:nvSpPr>
          <p:spPr>
            <a:xfrm>
              <a:off x="7582217" y="4313591"/>
              <a:ext cx="532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After</a:t>
              </a:r>
              <a:endParaRPr kumimoji="1" lang="ko-KR" altLang="en-US" sz="12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70DA81-A9B1-3ECA-CA74-8F07C24D9F81}"/>
              </a:ext>
            </a:extLst>
          </p:cNvPr>
          <p:cNvGrpSpPr/>
          <p:nvPr/>
        </p:nvGrpSpPr>
        <p:grpSpPr>
          <a:xfrm>
            <a:off x="1259044" y="1897650"/>
            <a:ext cx="5754737" cy="4502465"/>
            <a:chOff x="1259044" y="1839285"/>
            <a:chExt cx="5754737" cy="450246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1EC449B-6FE5-08C5-CC34-6184B6AC35DB}"/>
                </a:ext>
              </a:extLst>
            </p:cNvPr>
            <p:cNvGrpSpPr/>
            <p:nvPr/>
          </p:nvGrpSpPr>
          <p:grpSpPr>
            <a:xfrm>
              <a:off x="1259044" y="1839285"/>
              <a:ext cx="4658843" cy="4449612"/>
              <a:chOff x="1259044" y="1839285"/>
              <a:chExt cx="4658843" cy="444961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8758A38-6E30-8219-C71E-EFD5FAE3F8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42" b="2393"/>
              <a:stretch/>
            </p:blipFill>
            <p:spPr>
              <a:xfrm>
                <a:off x="1260065" y="2299288"/>
                <a:ext cx="4657822" cy="3067039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26F101B8-C364-EB90-5E80-E5C67736CF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11" t="33241" r="384" b="10705"/>
              <a:stretch/>
            </p:blipFill>
            <p:spPr>
              <a:xfrm>
                <a:off x="1259044" y="5578776"/>
                <a:ext cx="4657822" cy="710121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4997F475-5245-AE0D-D521-9BBC5906EE60}"/>
                  </a:ext>
                </a:extLst>
              </p:cNvPr>
              <p:cNvGrpSpPr/>
              <p:nvPr/>
            </p:nvGrpSpPr>
            <p:grpSpPr>
              <a:xfrm>
                <a:off x="1263652" y="1839285"/>
                <a:ext cx="3549890" cy="348030"/>
                <a:chOff x="1263652" y="1839285"/>
                <a:chExt cx="3549890" cy="348030"/>
              </a:xfrm>
            </p:grpSpPr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195E85A-764D-7622-B537-2C7695E7E7C5}"/>
                    </a:ext>
                  </a:extLst>
                </p:cNvPr>
                <p:cNvSpPr/>
                <p:nvPr/>
              </p:nvSpPr>
              <p:spPr>
                <a:xfrm>
                  <a:off x="1263652" y="1839285"/>
                  <a:ext cx="281718" cy="281718"/>
                </a:xfrm>
                <a:prstGeom prst="ellipse">
                  <a:avLst/>
                </a:prstGeom>
                <a:solidFill>
                  <a:srgbClr val="00A3A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bg1"/>
                      </a:solidFill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rPr>
                    <a:t>1</a:t>
                  </a:r>
                  <a:endParaRPr lang="ko-KR" altLang="en-US" sz="1400" dirty="0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3E68563-BB62-E13D-77BC-C1AD4F6357FF}"/>
                    </a:ext>
                  </a:extLst>
                </p:cNvPr>
                <p:cNvSpPr txBox="1"/>
                <p:nvPr/>
              </p:nvSpPr>
              <p:spPr>
                <a:xfrm>
                  <a:off x="1545370" y="1879538"/>
                  <a:ext cx="32681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dirty="0"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rPr>
                    <a:t>정규 표현식 및 고객 </a:t>
                  </a:r>
                  <a:r>
                    <a:rPr kumimoji="1" lang="en-US" altLang="ko-KR" sz="1400" dirty="0"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rPr>
                    <a:t>ID</a:t>
                  </a:r>
                  <a:r>
                    <a:rPr kumimoji="1" lang="ko-KR" altLang="en-US" sz="1400" dirty="0">
                      <a:latin typeface="KoPubWorldDotum Bold" panose="00000800000000000000" pitchFamily="2" charset="-127"/>
                      <a:ea typeface="KoPubWorldDotum Bold" panose="00000800000000000000" pitchFamily="2" charset="-127"/>
                      <a:cs typeface="KoPubWorldDotum Bold" panose="00000800000000000000" pitchFamily="2" charset="-127"/>
                    </a:rPr>
                    <a:t>처리</a:t>
                  </a:r>
                </a:p>
              </p:txBody>
            </p:sp>
          </p:grpSp>
        </p:grpSp>
        <p:sp>
          <p:nvSpPr>
            <p:cNvPr id="29" name="이등변 삼각형 43">
              <a:extLst>
                <a:ext uri="{FF2B5EF4-FFF2-40B4-BE49-F238E27FC236}">
                  <a16:creationId xmlns:a16="http://schemas.microsoft.com/office/drawing/2014/main" id="{3CC10764-D05D-C648-90B8-3FD942C92E4C}"/>
                </a:ext>
              </a:extLst>
            </p:cNvPr>
            <p:cNvSpPr/>
            <p:nvPr/>
          </p:nvSpPr>
          <p:spPr>
            <a:xfrm rot="5400000">
              <a:off x="4603480" y="3931448"/>
              <a:ext cx="4156638" cy="663965"/>
            </a:xfrm>
            <a:prstGeom prst="triangle">
              <a:avLst>
                <a:gd name="adj" fmla="val 47837"/>
              </a:avLst>
            </a:prstGeom>
            <a:solidFill>
              <a:srgbClr val="2AC1BC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52CAA67-2ED0-604B-91EE-E32FE426EC5E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533D83-1447-164E-A512-9F4FF9C84606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33" name="오각형[P] 17">
                <a:extLst>
                  <a:ext uri="{FF2B5EF4-FFF2-40B4-BE49-F238E27FC236}">
                    <a16:creationId xmlns:a16="http://schemas.microsoft.com/office/drawing/2014/main" id="{6776E167-E93A-0046-A159-55323DFC4527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34" name="오각형[P] 19">
                <a:extLst>
                  <a:ext uri="{FF2B5EF4-FFF2-40B4-BE49-F238E27FC236}">
                    <a16:creationId xmlns:a16="http://schemas.microsoft.com/office/drawing/2014/main" id="{7BF0A4F0-7C50-6F4C-A207-94D2EA6855DA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35" name="오각형[P] 21">
                <a:extLst>
                  <a:ext uri="{FF2B5EF4-FFF2-40B4-BE49-F238E27FC236}">
                    <a16:creationId xmlns:a16="http://schemas.microsoft.com/office/drawing/2014/main" id="{2050DF81-4346-254A-BA8E-A9D100460D95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36" name="오각형[P] 22">
                <a:extLst>
                  <a:ext uri="{FF2B5EF4-FFF2-40B4-BE49-F238E27FC236}">
                    <a16:creationId xmlns:a16="http://schemas.microsoft.com/office/drawing/2014/main" id="{FEF5FC45-C60C-9E46-BEEA-16A57133EDFF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44" name="오각형[P] 15">
                <a:extLst>
                  <a:ext uri="{FF2B5EF4-FFF2-40B4-BE49-F238E27FC236}">
                    <a16:creationId xmlns:a16="http://schemas.microsoft.com/office/drawing/2014/main" id="{512BE088-D47D-F449-BAF0-48144494D964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32" name="오각형[P] 22">
              <a:extLst>
                <a:ext uri="{FF2B5EF4-FFF2-40B4-BE49-F238E27FC236}">
                  <a16:creationId xmlns:a16="http://schemas.microsoft.com/office/drawing/2014/main" id="{7FF56918-1441-AC49-96DE-0DB6521B671F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C91A6-EC91-E50E-D941-03D12149CE05}"/>
              </a:ext>
            </a:extLst>
          </p:cNvPr>
          <p:cNvSpPr/>
          <p:nvPr/>
        </p:nvSpPr>
        <p:spPr>
          <a:xfrm>
            <a:off x="7604095" y="3227204"/>
            <a:ext cx="1210721" cy="284091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8B8E6F5-399B-F84F-B915-06DC7A8167EC}"/>
              </a:ext>
            </a:extLst>
          </p:cNvPr>
          <p:cNvSpPr/>
          <p:nvPr/>
        </p:nvSpPr>
        <p:spPr>
          <a:xfrm>
            <a:off x="8586439" y="3617349"/>
            <a:ext cx="411257" cy="285578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F974D0B-DD9B-D741-9F11-804E3A976FDC}"/>
              </a:ext>
            </a:extLst>
          </p:cNvPr>
          <p:cNvSpPr/>
          <p:nvPr/>
        </p:nvSpPr>
        <p:spPr>
          <a:xfrm>
            <a:off x="8942832" y="3401568"/>
            <a:ext cx="256032" cy="27432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74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시 특정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가게명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음식명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, 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지점명을 제외하기 위해 토큰화 및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칼럼화하여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마스킹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처리함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31" name="Group 8">
            <a:extLst>
              <a:ext uri="{FF2B5EF4-FFF2-40B4-BE49-F238E27FC236}">
                <a16:creationId xmlns:a16="http://schemas.microsoft.com/office/drawing/2014/main" id="{F6889201-0337-E931-5819-3B0676A775EA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1EF7D0-8076-84FA-BE9F-7CAA057CA3B3}"/>
              </a:ext>
            </a:extLst>
          </p:cNvPr>
          <p:cNvGrpSpPr/>
          <p:nvPr/>
        </p:nvGrpSpPr>
        <p:grpSpPr>
          <a:xfrm>
            <a:off x="624584" y="1518821"/>
            <a:ext cx="3549890" cy="348030"/>
            <a:chOff x="507854" y="1674464"/>
            <a:chExt cx="3549890" cy="34803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BE26634-2627-1A28-2B5C-381CB1BDB031}"/>
                </a:ext>
              </a:extLst>
            </p:cNvPr>
            <p:cNvSpPr/>
            <p:nvPr/>
          </p:nvSpPr>
          <p:spPr>
            <a:xfrm>
              <a:off x="507854" y="1674464"/>
              <a:ext cx="281718" cy="281718"/>
            </a:xfrm>
            <a:prstGeom prst="ellipse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2</a:t>
              </a:r>
              <a:endParaRPr lang="ko-KR" altLang="en-US" sz="14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71FFC0-DCC0-03F3-07E9-BCC839EDD8FB}"/>
                </a:ext>
              </a:extLst>
            </p:cNvPr>
            <p:cNvSpPr txBox="1"/>
            <p:nvPr/>
          </p:nvSpPr>
          <p:spPr>
            <a:xfrm>
              <a:off x="789572" y="1714717"/>
              <a:ext cx="3268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가게명</a:t>
              </a:r>
              <a:r>
                <a:rPr kumimoji="1" lang="en-US" altLang="ko-KR" sz="14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, </a:t>
              </a:r>
              <a:r>
                <a:rPr kumimoji="1" lang="ko-KR" altLang="en-US" sz="14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음식명</a:t>
              </a:r>
              <a:r>
                <a:rPr kumimoji="1" lang="en-US" altLang="ko-KR" sz="14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, </a:t>
              </a:r>
              <a:r>
                <a:rPr kumimoji="1" lang="ko-KR" altLang="en-US" sz="14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지점명</a:t>
              </a:r>
              <a:r>
                <a:rPr kumimoji="1" lang="ko-KR" altLang="en-US" sz="14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처리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845E0FE-35B3-F5FE-6D3A-A75C05BEFCE2}"/>
              </a:ext>
            </a:extLst>
          </p:cNvPr>
          <p:cNvGrpSpPr/>
          <p:nvPr/>
        </p:nvGrpSpPr>
        <p:grpSpPr>
          <a:xfrm>
            <a:off x="605580" y="1789890"/>
            <a:ext cx="6748530" cy="3031394"/>
            <a:chOff x="488850" y="1741250"/>
            <a:chExt cx="6748530" cy="303139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35ED271-8480-5D33-3918-440E6BC762EB}"/>
                </a:ext>
              </a:extLst>
            </p:cNvPr>
            <p:cNvGrpSpPr/>
            <p:nvPr/>
          </p:nvGrpSpPr>
          <p:grpSpPr>
            <a:xfrm>
              <a:off x="488850" y="1741250"/>
              <a:ext cx="6670710" cy="2684833"/>
              <a:chOff x="488850" y="1974486"/>
              <a:chExt cx="4758701" cy="1996000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0C867AE2-E282-779E-7534-CDA70E057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3653"/>
              <a:stretch/>
            </p:blipFill>
            <p:spPr>
              <a:xfrm>
                <a:off x="488850" y="2068675"/>
                <a:ext cx="4667709" cy="1829493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A6ED19E-807C-3BFD-9241-E482263EE565}"/>
                  </a:ext>
                </a:extLst>
              </p:cNvPr>
              <p:cNvSpPr/>
              <p:nvPr/>
            </p:nvSpPr>
            <p:spPr>
              <a:xfrm>
                <a:off x="3327599" y="1974486"/>
                <a:ext cx="1919952" cy="1996000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1100A7-4B10-3E18-E8D5-A4BCC3D9D13E}"/>
                </a:ext>
              </a:extLst>
            </p:cNvPr>
            <p:cNvSpPr txBox="1"/>
            <p:nvPr/>
          </p:nvSpPr>
          <p:spPr>
            <a:xfrm>
              <a:off x="4615497" y="4480256"/>
              <a:ext cx="262188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16000" indent="-216000">
                <a:buFont typeface="Wingdings" panose="05000000000000000000" pitchFamily="2" charset="2"/>
                <a:buChar char="ü"/>
              </a:pPr>
              <a:r>
                <a:rPr kumimoji="1" lang="en-US" altLang="ko-KR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Store, branch, food</a:t>
              </a:r>
              <a:r>
                <a:rPr kumimoji="1" lang="ko-KR" altLang="en-US" sz="13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</a:t>
              </a:r>
              <a:r>
                <a:rPr kumimoji="1" lang="ko-KR" altLang="en-US" sz="1300" dirty="0" err="1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칼럼화</a:t>
              </a:r>
              <a:endParaRPr kumimoji="1" lang="ko-KR" altLang="en-US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644497-1BE2-444F-BFD1-62D877CF940C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738E0A5-C04B-214E-BADF-A1DC1D7E20F9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51" name="오각형[P] 17">
                <a:extLst>
                  <a:ext uri="{FF2B5EF4-FFF2-40B4-BE49-F238E27FC236}">
                    <a16:creationId xmlns:a16="http://schemas.microsoft.com/office/drawing/2014/main" id="{99449795-B33D-D64B-ACD0-E1E183CBAD1E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55" name="오각형[P] 19">
                <a:extLst>
                  <a:ext uri="{FF2B5EF4-FFF2-40B4-BE49-F238E27FC236}">
                    <a16:creationId xmlns:a16="http://schemas.microsoft.com/office/drawing/2014/main" id="{68C0D826-561E-564A-A7EB-DF8CFC3C16F2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56" name="오각형[P] 21">
                <a:extLst>
                  <a:ext uri="{FF2B5EF4-FFF2-40B4-BE49-F238E27FC236}">
                    <a16:creationId xmlns:a16="http://schemas.microsoft.com/office/drawing/2014/main" id="{5F283C0F-65D3-554A-8239-3B94A5F282B4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57" name="오각형[P] 22">
                <a:extLst>
                  <a:ext uri="{FF2B5EF4-FFF2-40B4-BE49-F238E27FC236}">
                    <a16:creationId xmlns:a16="http://schemas.microsoft.com/office/drawing/2014/main" id="{0371CC0F-CB83-F844-9BC0-C316B9F3ACE0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58" name="오각형[P] 15">
                <a:extLst>
                  <a:ext uri="{FF2B5EF4-FFF2-40B4-BE49-F238E27FC236}">
                    <a16:creationId xmlns:a16="http://schemas.microsoft.com/office/drawing/2014/main" id="{D3EB6C23-C166-824A-AF64-A5B5B6E63BB6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50" name="오각형[P] 22">
              <a:extLst>
                <a:ext uri="{FF2B5EF4-FFF2-40B4-BE49-F238E27FC236}">
                  <a16:creationId xmlns:a16="http://schemas.microsoft.com/office/drawing/2014/main" id="{E2E9E6F7-CE16-3D41-AABD-68FB36D1CBBC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DF86E6C-AA6A-8C4B-9191-C5193FC64D34}"/>
              </a:ext>
            </a:extLst>
          </p:cNvPr>
          <p:cNvGrpSpPr/>
          <p:nvPr/>
        </p:nvGrpSpPr>
        <p:grpSpPr>
          <a:xfrm>
            <a:off x="7888474" y="1658545"/>
            <a:ext cx="2299888" cy="255943"/>
            <a:chOff x="633174" y="1877458"/>
            <a:chExt cx="3550826" cy="288000"/>
          </a:xfrm>
        </p:grpSpPr>
        <p:cxnSp>
          <p:nvCxnSpPr>
            <p:cNvPr id="66" name="직선 연결선 21">
              <a:extLst>
                <a:ext uri="{FF2B5EF4-FFF2-40B4-BE49-F238E27FC236}">
                  <a16:creationId xmlns:a16="http://schemas.microsoft.com/office/drawing/2014/main" id="{92E3D405-DE2F-284A-ACE7-CD83B0BB095D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9F703B5-991A-BF44-811F-F287EF6BDBD1}"/>
                </a:ext>
              </a:extLst>
            </p:cNvPr>
            <p:cNvSpPr txBox="1"/>
            <p:nvPr/>
          </p:nvSpPr>
          <p:spPr>
            <a:xfrm>
              <a:off x="666516" y="1877458"/>
              <a:ext cx="3517484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답변 생성 </a:t>
              </a:r>
              <a:r>
                <a:rPr lang="ko-KR" altLang="en-US" sz="1400" b="1" dirty="0" err="1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마스킹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코드</a:t>
              </a:r>
            </a:p>
          </p:txBody>
        </p:sp>
        <p:cxnSp>
          <p:nvCxnSpPr>
            <p:cNvPr id="65" name="직선 연결선 16">
              <a:extLst>
                <a:ext uri="{FF2B5EF4-FFF2-40B4-BE49-F238E27FC236}">
                  <a16:creationId xmlns:a16="http://schemas.microsoft.com/office/drawing/2014/main" id="{AFEF9EEC-2DE4-F74B-8316-EB386791893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직선 연결선 55">
            <a:extLst>
              <a:ext uri="{FF2B5EF4-FFF2-40B4-BE49-F238E27FC236}">
                <a16:creationId xmlns:a16="http://schemas.microsoft.com/office/drawing/2014/main" id="{8C35EC64-D39E-BE45-A388-C88AA26E5E67}"/>
              </a:ext>
            </a:extLst>
          </p:cNvPr>
          <p:cNvCxnSpPr/>
          <p:nvPr/>
        </p:nvCxnSpPr>
        <p:spPr>
          <a:xfrm>
            <a:off x="7565495" y="1642101"/>
            <a:ext cx="0" cy="4975747"/>
          </a:xfrm>
          <a:prstGeom prst="line">
            <a:avLst/>
          </a:prstGeom>
          <a:ln>
            <a:solidFill>
              <a:srgbClr val="2AC1B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553623A-EE1F-98DF-850B-22BFA0B9F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487" y="2064797"/>
            <a:ext cx="3635916" cy="4063086"/>
          </a:xfrm>
          <a:prstGeom prst="rect">
            <a:avLst/>
          </a:prstGeom>
          <a:ln>
            <a:solidFill>
              <a:srgbClr val="25ADAA"/>
            </a:solidFill>
          </a:ln>
        </p:spPr>
      </p:pic>
      <p:graphicFrame>
        <p:nvGraphicFramePr>
          <p:cNvPr id="28" name="표 44">
            <a:extLst>
              <a:ext uri="{FF2B5EF4-FFF2-40B4-BE49-F238E27FC236}">
                <a16:creationId xmlns:a16="http://schemas.microsoft.com/office/drawing/2014/main" id="{60944870-3F2E-124B-837D-505627AC4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69861"/>
              </p:ext>
            </p:extLst>
          </p:nvPr>
        </p:nvGraphicFramePr>
        <p:xfrm>
          <a:off x="678684" y="4930039"/>
          <a:ext cx="6498938" cy="141080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6390">
                  <a:extLst>
                    <a:ext uri="{9D8B030D-6E8A-4147-A177-3AD203B41FA5}">
                      <a16:colId xmlns:a16="http://schemas.microsoft.com/office/drawing/2014/main" val="2029785405"/>
                    </a:ext>
                  </a:extLst>
                </a:gridCol>
                <a:gridCol w="3407003">
                  <a:extLst>
                    <a:ext uri="{9D8B030D-6E8A-4147-A177-3AD203B41FA5}">
                      <a16:colId xmlns:a16="http://schemas.microsoft.com/office/drawing/2014/main" val="3343483802"/>
                    </a:ext>
                  </a:extLst>
                </a:gridCol>
                <a:gridCol w="2535545">
                  <a:extLst>
                    <a:ext uri="{9D8B030D-6E8A-4147-A177-3AD203B41FA5}">
                      <a16:colId xmlns:a16="http://schemas.microsoft.com/office/drawing/2014/main" val="4041752042"/>
                    </a:ext>
                  </a:extLst>
                </a:gridCol>
              </a:tblGrid>
              <a:tr h="280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단계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1200" dirty="0">
                          <a:solidFill>
                            <a:schemeClr val="lt1"/>
                          </a:solidFill>
                          <a:latin typeface="+mj-ea"/>
                          <a:ea typeface="+mn-ea"/>
                          <a:cs typeface="+mn-cs"/>
                        </a:rPr>
                        <a:t>Store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리스트화 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Store list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추가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69194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기본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가게명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 칼럼화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유쾌한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육회집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501219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띄어쓰기 조정 및 토큰화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가게명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 칼럼화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유쾌한육회집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유쾌한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육회집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6342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세부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토큰화된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가게명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 칼럼화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(4, 3, 2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내림차순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유쾌한육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유쾌한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…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275038"/>
                  </a:ext>
                </a:extLst>
              </a:tr>
              <a:tr h="2803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메뉴 제외 일반 명사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형용사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부사 등 일상 표현 제거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유쾌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유쾌한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제거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2AC1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618917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B6AA4288-9A28-6747-88D9-11D70C5A3258}"/>
              </a:ext>
            </a:extLst>
          </p:cNvPr>
          <p:cNvGrpSpPr/>
          <p:nvPr/>
        </p:nvGrpSpPr>
        <p:grpSpPr>
          <a:xfrm>
            <a:off x="678684" y="4628465"/>
            <a:ext cx="2280527" cy="255943"/>
            <a:chOff x="633174" y="1877458"/>
            <a:chExt cx="3550826" cy="28800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B1254A-E5D7-024B-BB7D-4AFC01E5C4A3}"/>
                </a:ext>
              </a:extLst>
            </p:cNvPr>
            <p:cNvSpPr txBox="1"/>
            <p:nvPr/>
          </p:nvSpPr>
          <p:spPr>
            <a:xfrm>
              <a:off x="666516" y="1877458"/>
              <a:ext cx="3517484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 err="1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가게명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리스트화 예시</a:t>
              </a:r>
            </a:p>
          </p:txBody>
        </p:sp>
        <p:cxnSp>
          <p:nvCxnSpPr>
            <p:cNvPr id="32" name="직선 연결선 16">
              <a:extLst>
                <a:ext uri="{FF2B5EF4-FFF2-40B4-BE49-F238E27FC236}">
                  <a16:creationId xmlns:a16="http://schemas.microsoft.com/office/drawing/2014/main" id="{07BC867C-814E-B342-86D3-1B0412537B7C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21">
              <a:extLst>
                <a:ext uri="{FF2B5EF4-FFF2-40B4-BE49-F238E27FC236}">
                  <a16:creationId xmlns:a16="http://schemas.microsoft.com/office/drawing/2014/main" id="{2825CE6B-9F53-6D4E-AFFF-F85A4FBF11D7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2E5B947-C60C-5243-96AC-9D6A713B1342}"/>
              </a:ext>
            </a:extLst>
          </p:cNvPr>
          <p:cNvSpPr txBox="1"/>
          <p:nvPr/>
        </p:nvSpPr>
        <p:spPr>
          <a:xfrm>
            <a:off x="743728" y="6431741"/>
            <a:ext cx="639735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최종 </a:t>
            </a:r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Store list</a:t>
            </a:r>
            <a:r>
              <a:rPr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유쾌한 </a:t>
            </a:r>
            <a:r>
              <a:rPr lang="ko-KR" altLang="en-US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육회집</a:t>
            </a:r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ko-KR" altLang="en-US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유쾌한육회집</a:t>
            </a:r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ko-KR" altLang="en-US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육회집</a:t>
            </a:r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ko-KR" altLang="en-US" sz="13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유쾌한육</a:t>
            </a:r>
            <a:r>
              <a:rPr lang="ko-KR" altLang="en-US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… </a:t>
            </a:r>
            <a:endParaRPr kumimoji="1" lang="ko-KR" altLang="en-US" sz="13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457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토큰화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/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컬럼화 후 답변 변화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31" name="Group 8">
            <a:extLst>
              <a:ext uri="{FF2B5EF4-FFF2-40B4-BE49-F238E27FC236}">
                <a16:creationId xmlns:a16="http://schemas.microsoft.com/office/drawing/2014/main" id="{F6889201-0337-E931-5819-3B0676A775EA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9644497-1BE2-444F-BFD1-62D877CF940C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3738E0A5-C04B-214E-BADF-A1DC1D7E20F9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51" name="오각형[P] 17">
                <a:extLst>
                  <a:ext uri="{FF2B5EF4-FFF2-40B4-BE49-F238E27FC236}">
                    <a16:creationId xmlns:a16="http://schemas.microsoft.com/office/drawing/2014/main" id="{99449795-B33D-D64B-ACD0-E1E183CBAD1E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55" name="오각형[P] 19">
                <a:extLst>
                  <a:ext uri="{FF2B5EF4-FFF2-40B4-BE49-F238E27FC236}">
                    <a16:creationId xmlns:a16="http://schemas.microsoft.com/office/drawing/2014/main" id="{68C0D826-561E-564A-A7EB-DF8CFC3C16F2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56" name="오각형[P] 21">
                <a:extLst>
                  <a:ext uri="{FF2B5EF4-FFF2-40B4-BE49-F238E27FC236}">
                    <a16:creationId xmlns:a16="http://schemas.microsoft.com/office/drawing/2014/main" id="{5F283C0F-65D3-554A-8239-3B94A5F282B4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57" name="오각형[P] 22">
                <a:extLst>
                  <a:ext uri="{FF2B5EF4-FFF2-40B4-BE49-F238E27FC236}">
                    <a16:creationId xmlns:a16="http://schemas.microsoft.com/office/drawing/2014/main" id="{0371CC0F-CB83-F844-9BC0-C316B9F3ACE0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58" name="오각형[P] 15">
                <a:extLst>
                  <a:ext uri="{FF2B5EF4-FFF2-40B4-BE49-F238E27FC236}">
                    <a16:creationId xmlns:a16="http://schemas.microsoft.com/office/drawing/2014/main" id="{D3EB6C23-C166-824A-AF64-A5B5B6E63BB6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50" name="오각형[P] 22">
              <a:extLst>
                <a:ext uri="{FF2B5EF4-FFF2-40B4-BE49-F238E27FC236}">
                  <a16:creationId xmlns:a16="http://schemas.microsoft.com/office/drawing/2014/main" id="{E2E9E6F7-CE16-3D41-AABD-68FB36D1CBBC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A20722-7B77-D610-602F-6333621FBE6D}"/>
              </a:ext>
            </a:extLst>
          </p:cNvPr>
          <p:cNvGrpSpPr/>
          <p:nvPr/>
        </p:nvGrpSpPr>
        <p:grpSpPr>
          <a:xfrm>
            <a:off x="1866911" y="1581300"/>
            <a:ext cx="4447921" cy="2488144"/>
            <a:chOff x="1876639" y="1668849"/>
            <a:chExt cx="4447921" cy="248814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A418C6-4F4E-B542-B2CD-B24B9CE84A40}"/>
                </a:ext>
              </a:extLst>
            </p:cNvPr>
            <p:cNvSpPr txBox="1"/>
            <p:nvPr/>
          </p:nvSpPr>
          <p:spPr>
            <a:xfrm>
              <a:off x="1876639" y="1975257"/>
              <a:ext cx="6506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Before</a:t>
              </a:r>
              <a:r>
                <a:rPr kumimoji="1" lang="ko-KR" alt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ㅋ</a:t>
              </a:r>
              <a:endPara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FA05395-FF6C-F4EB-3352-9629BD53DDF7}"/>
                </a:ext>
              </a:extLst>
            </p:cNvPr>
            <p:cNvGrpSpPr/>
            <p:nvPr/>
          </p:nvGrpSpPr>
          <p:grpSpPr>
            <a:xfrm>
              <a:off x="1876639" y="2259896"/>
              <a:ext cx="4447921" cy="1897097"/>
              <a:chOff x="1876639" y="2259896"/>
              <a:chExt cx="4447921" cy="189709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97110D1B-464C-824A-9793-8D9828C61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6639" y="2259896"/>
                <a:ext cx="4447921" cy="1897097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ECD0D05-2DA1-0F45-BDF6-1B2533E3C4E5}"/>
                  </a:ext>
                </a:extLst>
              </p:cNvPr>
              <p:cNvSpPr/>
              <p:nvPr/>
            </p:nvSpPr>
            <p:spPr>
              <a:xfrm>
                <a:off x="2291299" y="2732328"/>
                <a:ext cx="451897" cy="161688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76896A4-443A-874A-9447-D57A06A4477F}"/>
                  </a:ext>
                </a:extLst>
              </p:cNvPr>
              <p:cNvSpPr/>
              <p:nvPr/>
            </p:nvSpPr>
            <p:spPr>
              <a:xfrm>
                <a:off x="3382263" y="3113695"/>
                <a:ext cx="451897" cy="161688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7D9DB55-3145-4F4A-A287-F5B4ABB663C1}"/>
                  </a:ext>
                </a:extLst>
              </p:cNvPr>
              <p:cNvSpPr/>
              <p:nvPr/>
            </p:nvSpPr>
            <p:spPr>
              <a:xfrm>
                <a:off x="2328110" y="3918739"/>
                <a:ext cx="1218957" cy="127973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6B08F72-40B5-B848-9E3F-E665143E02F1}"/>
                </a:ext>
              </a:extLst>
            </p:cNvPr>
            <p:cNvGrpSpPr/>
            <p:nvPr/>
          </p:nvGrpSpPr>
          <p:grpSpPr>
            <a:xfrm>
              <a:off x="1971887" y="1668849"/>
              <a:ext cx="3546192" cy="288000"/>
              <a:chOff x="633174" y="1877458"/>
              <a:chExt cx="3550826" cy="28800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EB1ADE8-EC05-C242-B026-EA6AD9199F7B}"/>
                  </a:ext>
                </a:extLst>
              </p:cNvPr>
              <p:cNvSpPr txBox="1"/>
              <p:nvPr/>
            </p:nvSpPr>
            <p:spPr>
              <a:xfrm>
                <a:off x="666516" y="1877458"/>
                <a:ext cx="3517484" cy="2880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defTabSz="888038">
                  <a:lnSpc>
                    <a:spcPct val="110000"/>
                  </a:lnSpc>
                  <a:spcAft>
                    <a:spcPts val="291"/>
                  </a:spcAft>
                  <a:defRPr/>
                </a:pP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2</a:t>
                </a: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단계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–</a:t>
                </a: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before</a:t>
                </a: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&amp;</a:t>
                </a:r>
                <a:r>
                  <a:rPr lang="ko-KR" altLang="en-US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 </a:t>
                </a:r>
                <a:r>
                  <a:rPr lang="en-US" altLang="ko-KR" sz="13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after</a:t>
                </a:r>
                <a:endPara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cxnSp>
            <p:nvCxnSpPr>
              <p:cNvPr id="61" name="직선 연결선 41">
                <a:extLst>
                  <a:ext uri="{FF2B5EF4-FFF2-40B4-BE49-F238E27FC236}">
                    <a16:creationId xmlns:a16="http://schemas.microsoft.com/office/drawing/2014/main" id="{65A1470A-D331-534D-A48C-3A0FFE43D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74" y="1880084"/>
                <a:ext cx="3315571" cy="0"/>
              </a:xfrm>
              <a:prstGeom prst="line">
                <a:avLst/>
              </a:prstGeom>
              <a:ln w="19050">
                <a:solidFill>
                  <a:srgbClr val="2AC1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42">
                <a:extLst>
                  <a:ext uri="{FF2B5EF4-FFF2-40B4-BE49-F238E27FC236}">
                    <a16:creationId xmlns:a16="http://schemas.microsoft.com/office/drawing/2014/main" id="{19EF489F-9993-5847-9F0B-337B6648B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74" y="2161503"/>
                <a:ext cx="3315571" cy="0"/>
              </a:xfrm>
              <a:prstGeom prst="line">
                <a:avLst/>
              </a:prstGeom>
              <a:ln w="19050">
                <a:solidFill>
                  <a:srgbClr val="2AC1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AC6DD6-9DEC-9CDC-2D92-38D167EB71B8}"/>
              </a:ext>
            </a:extLst>
          </p:cNvPr>
          <p:cNvGrpSpPr/>
          <p:nvPr/>
        </p:nvGrpSpPr>
        <p:grpSpPr>
          <a:xfrm>
            <a:off x="4213691" y="4374835"/>
            <a:ext cx="7391406" cy="2311637"/>
            <a:chOff x="4213691" y="4374835"/>
            <a:chExt cx="7391406" cy="2311637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1780C5C-F327-9841-9A08-9EF11CD4B3F0}"/>
                </a:ext>
              </a:extLst>
            </p:cNvPr>
            <p:cNvSpPr txBox="1"/>
            <p:nvPr/>
          </p:nvSpPr>
          <p:spPr>
            <a:xfrm>
              <a:off x="4290100" y="4374835"/>
              <a:ext cx="5887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After</a:t>
              </a:r>
              <a:endParaRPr kumimoji="1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78EE04B-8AE6-150B-7B11-BAF477024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691" y="4674278"/>
              <a:ext cx="7391406" cy="2012194"/>
            </a:xfrm>
            <a:prstGeom prst="rect">
              <a:avLst/>
            </a:prstGeom>
            <a:ln>
              <a:solidFill>
                <a:srgbClr val="25ADAA"/>
              </a:solidFill>
            </a:ln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F41499C-E482-1D40-BBD1-E798804A934A}"/>
              </a:ext>
            </a:extLst>
          </p:cNvPr>
          <p:cNvSpPr txBox="1"/>
          <p:nvPr/>
        </p:nvSpPr>
        <p:spPr>
          <a:xfrm>
            <a:off x="6438069" y="3269907"/>
            <a:ext cx="3515932" cy="769441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itchFamily="2" charset="2"/>
              <a:buChar char="ü"/>
            </a:pPr>
            <a:endParaRPr kumimoji="1" lang="en-US" altLang="ko-KR" sz="1000" dirty="0"/>
          </a:p>
          <a:p>
            <a:pPr marL="285750" indent="-285750" latinLnBrk="0">
              <a:buFont typeface="Wingdings" pitchFamily="2" charset="2"/>
              <a:buChar char="ü"/>
            </a:pPr>
            <a:r>
              <a:rPr kumimoji="1" lang="ko-KR" altLang="en-US" sz="1400" dirty="0"/>
              <a:t>일반화된 답변 생성을 위해 특수 </a:t>
            </a:r>
            <a:r>
              <a:rPr kumimoji="1" lang="ko-KR" altLang="en-US" sz="1400" dirty="0" err="1"/>
              <a:t>가게명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음식명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지점명</a:t>
            </a:r>
            <a:r>
              <a:rPr kumimoji="1" lang="ko-KR" altLang="en-US" sz="1400" dirty="0"/>
              <a:t> 등 </a:t>
            </a:r>
            <a:r>
              <a:rPr kumimoji="1" lang="ko-KR" altLang="en-US" sz="1400" dirty="0" err="1"/>
              <a:t>마스킹</a:t>
            </a:r>
            <a:r>
              <a:rPr kumimoji="1" lang="ko-KR" altLang="en-US" sz="1400" dirty="0"/>
              <a:t> 처리</a:t>
            </a:r>
            <a:endParaRPr kumimoji="1" lang="en-US" altLang="ko-KR" sz="1400" dirty="0"/>
          </a:p>
          <a:p>
            <a:pPr marL="285750" indent="-285750" latinLnBrk="0">
              <a:buFont typeface="Wingdings" pitchFamily="2" charset="2"/>
              <a:buChar char="ü"/>
            </a:pPr>
            <a:endParaRPr kumimoji="1" lang="ko-KR" altLang="en-US" sz="600" dirty="0"/>
          </a:p>
        </p:txBody>
      </p:sp>
      <p:pic>
        <p:nvPicPr>
          <p:cNvPr id="65" name="그림 64" descr="친필, 폰트, 서예, 텍스트이(가) 표시된 사진&#10;&#10;자동 생성된 설명">
            <a:extLst>
              <a:ext uri="{FF2B5EF4-FFF2-40B4-BE49-F238E27FC236}">
                <a16:creationId xmlns:a16="http://schemas.microsoft.com/office/drawing/2014/main" id="{6054EBF4-A5CE-654B-BC2B-524A4E95CA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260" r="80253" b="86135"/>
          <a:stretch/>
        </p:blipFill>
        <p:spPr>
          <a:xfrm>
            <a:off x="9824303" y="3060611"/>
            <a:ext cx="368251" cy="536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이등변 삼각형 38">
            <a:extLst>
              <a:ext uri="{FF2B5EF4-FFF2-40B4-BE49-F238E27FC236}">
                <a16:creationId xmlns:a16="http://schemas.microsoft.com/office/drawing/2014/main" id="{D576CD4D-5675-ED4D-B228-872F8828F4D1}"/>
              </a:ext>
            </a:extLst>
          </p:cNvPr>
          <p:cNvSpPr/>
          <p:nvPr/>
        </p:nvSpPr>
        <p:spPr>
          <a:xfrm rot="10800000">
            <a:off x="5279539" y="4149923"/>
            <a:ext cx="878661" cy="254126"/>
          </a:xfrm>
          <a:prstGeom prst="triangle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918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CF5301-45E6-A977-CE32-A2AD5E0BBDFD}"/>
              </a:ext>
            </a:extLst>
          </p:cNvPr>
          <p:cNvGrpSpPr/>
          <p:nvPr/>
        </p:nvGrpSpPr>
        <p:grpSpPr>
          <a:xfrm>
            <a:off x="9041626" y="4792416"/>
            <a:ext cx="3187194" cy="1624860"/>
            <a:chOff x="9339888" y="5456956"/>
            <a:chExt cx="2894334" cy="13346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CE062CE-0276-2E62-63FA-A6586F7A5A37}"/>
                </a:ext>
              </a:extLst>
            </p:cNvPr>
            <p:cNvGrpSpPr/>
            <p:nvPr/>
          </p:nvGrpSpPr>
          <p:grpSpPr>
            <a:xfrm>
              <a:off x="9339888" y="5456956"/>
              <a:ext cx="2894334" cy="1334688"/>
              <a:chOff x="9339888" y="5456956"/>
              <a:chExt cx="2894334" cy="13346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B585026-4370-0147-AA87-2B2B1CC2050A}"/>
                  </a:ext>
                </a:extLst>
              </p:cNvPr>
              <p:cNvSpPr txBox="1"/>
              <p:nvPr/>
            </p:nvSpPr>
            <p:spPr>
              <a:xfrm>
                <a:off x="10817240" y="5456956"/>
                <a:ext cx="1416982" cy="22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GPT </a:t>
                </a:r>
                <a:r>
                  <a:rPr kumimoji="1" lang="ko-KR" altLang="en-US" sz="1200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부정 답변</a:t>
                </a:r>
              </a:p>
            </p:txBody>
          </p:sp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36A31633-8FB6-C346-9094-5F069463A2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137" b="55982"/>
              <a:stretch/>
            </p:blipFill>
            <p:spPr>
              <a:xfrm>
                <a:off x="9339888" y="5701279"/>
                <a:ext cx="2426604" cy="1090365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CD62BA7-7C49-5949-A841-F6D3D1F40854}"/>
                </a:ext>
              </a:extLst>
            </p:cNvPr>
            <p:cNvSpPr/>
            <p:nvPr/>
          </p:nvSpPr>
          <p:spPr>
            <a:xfrm>
              <a:off x="9391036" y="6471861"/>
              <a:ext cx="2336048" cy="220235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정확한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긍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/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부정 판별을 위해서 데이터증강으로 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긍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/</a:t>
            </a:r>
            <a:r>
              <a:rPr lang="ko-KR" altLang="en-US" b="1" dirty="0" err="1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부정데이터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비율을 맞춤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79CAC3-8220-3485-2EDA-2D151726E639}"/>
              </a:ext>
            </a:extLst>
          </p:cNvPr>
          <p:cNvGrpSpPr/>
          <p:nvPr/>
        </p:nvGrpSpPr>
        <p:grpSpPr>
          <a:xfrm>
            <a:off x="674021" y="1648899"/>
            <a:ext cx="3511790" cy="322630"/>
            <a:chOff x="674021" y="1707262"/>
            <a:chExt cx="3511790" cy="32263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195E85A-764D-7622-B537-2C7695E7E7C5}"/>
                </a:ext>
              </a:extLst>
            </p:cNvPr>
            <p:cNvSpPr/>
            <p:nvPr/>
          </p:nvSpPr>
          <p:spPr>
            <a:xfrm>
              <a:off x="674021" y="1707262"/>
              <a:ext cx="281718" cy="281718"/>
            </a:xfrm>
            <a:prstGeom prst="ellipse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3</a:t>
              </a:r>
              <a:endParaRPr lang="ko-KR" altLang="en-US" sz="14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E68563-BB62-E13D-77BC-C1AD4F6357FF}"/>
                </a:ext>
              </a:extLst>
            </p:cNvPr>
            <p:cNvSpPr txBox="1"/>
            <p:nvPr/>
          </p:nvSpPr>
          <p:spPr>
            <a:xfrm>
              <a:off x="917639" y="1722115"/>
              <a:ext cx="32681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데이터 증강 </a:t>
              </a:r>
              <a:r>
                <a:rPr kumimoji="1" lang="en-US" altLang="ko-KR" sz="14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– GPT API </a:t>
              </a:r>
              <a:r>
                <a:rPr kumimoji="1" lang="ko-KR" altLang="en-US" sz="14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활용</a:t>
              </a:r>
            </a:p>
          </p:txBody>
        </p:sp>
      </p:grpSp>
      <p:sp>
        <p:nvSpPr>
          <p:cNvPr id="50" name="Group 8">
            <a:extLst>
              <a:ext uri="{FF2B5EF4-FFF2-40B4-BE49-F238E27FC236}">
                <a16:creationId xmlns:a16="http://schemas.microsoft.com/office/drawing/2014/main" id="{4A1E0DA5-7F24-135E-5CAC-7BC89CB9B763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656BBAEF-59D4-0F3D-0AD1-3049E9A088D8}"/>
              </a:ext>
            </a:extLst>
          </p:cNvPr>
          <p:cNvGraphicFramePr/>
          <p:nvPr/>
        </p:nvGraphicFramePr>
        <p:xfrm>
          <a:off x="737195" y="2328350"/>
          <a:ext cx="3558760" cy="895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D72995-F84F-2581-5C3A-AE8D4772ED11}"/>
              </a:ext>
            </a:extLst>
          </p:cNvPr>
          <p:cNvGrpSpPr/>
          <p:nvPr/>
        </p:nvGrpSpPr>
        <p:grpSpPr>
          <a:xfrm>
            <a:off x="767898" y="2097738"/>
            <a:ext cx="3029188" cy="257669"/>
            <a:chOff x="633174" y="1859245"/>
            <a:chExt cx="3315571" cy="306213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F00423A-ECD7-78A0-CBAB-D2575E3FBF3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78A4F1-836D-395A-7079-73F565ACFFA6}"/>
                </a:ext>
              </a:extLst>
            </p:cNvPr>
            <p:cNvSpPr txBox="1"/>
            <p:nvPr/>
          </p:nvSpPr>
          <p:spPr>
            <a:xfrm>
              <a:off x="666516" y="1877458"/>
              <a:ext cx="2490589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300" b="1" dirty="0" err="1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긍부정</a:t>
              </a: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비율 확인</a:t>
              </a: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7257B19-D9EE-887D-300C-271400A85B1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59245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A0EC5CC-BEFB-4F4C-BF66-FA520BC6CF4F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4C84295-632D-4644-BA34-B42D329B82BD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63" name="오각형[P] 17">
                <a:extLst>
                  <a:ext uri="{FF2B5EF4-FFF2-40B4-BE49-F238E27FC236}">
                    <a16:creationId xmlns:a16="http://schemas.microsoft.com/office/drawing/2014/main" id="{18E32D2F-9BE8-B447-A529-CE0C2C1564D6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64" name="오각형[P] 19">
                <a:extLst>
                  <a:ext uri="{FF2B5EF4-FFF2-40B4-BE49-F238E27FC236}">
                    <a16:creationId xmlns:a16="http://schemas.microsoft.com/office/drawing/2014/main" id="{7099B7E5-2B57-164F-819B-8D15E0979A9F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65" name="오각형[P] 21">
                <a:extLst>
                  <a:ext uri="{FF2B5EF4-FFF2-40B4-BE49-F238E27FC236}">
                    <a16:creationId xmlns:a16="http://schemas.microsoft.com/office/drawing/2014/main" id="{CA99F958-E72B-AF4C-A4F4-3E85FCAAF3AB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66" name="오각형[P] 22">
                <a:extLst>
                  <a:ext uri="{FF2B5EF4-FFF2-40B4-BE49-F238E27FC236}">
                    <a16:creationId xmlns:a16="http://schemas.microsoft.com/office/drawing/2014/main" id="{9360EECF-1C43-7D40-A372-11A79EA748E9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67" name="오각형[P] 15">
                <a:extLst>
                  <a:ext uri="{FF2B5EF4-FFF2-40B4-BE49-F238E27FC236}">
                    <a16:creationId xmlns:a16="http://schemas.microsoft.com/office/drawing/2014/main" id="{7F5AECF1-5023-9746-B441-F31E5A448165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62" name="오각형[P] 22">
              <a:extLst>
                <a:ext uri="{FF2B5EF4-FFF2-40B4-BE49-F238E27FC236}">
                  <a16:creationId xmlns:a16="http://schemas.microsoft.com/office/drawing/2014/main" id="{A743E923-8F0F-2F4A-921B-84CC64A325FD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C1613AD-9DE0-F548-A540-74DF151F13B3}"/>
              </a:ext>
            </a:extLst>
          </p:cNvPr>
          <p:cNvGrpSpPr/>
          <p:nvPr/>
        </p:nvGrpSpPr>
        <p:grpSpPr>
          <a:xfrm>
            <a:off x="6578880" y="2097738"/>
            <a:ext cx="3510517" cy="319996"/>
            <a:chOff x="633174" y="1877458"/>
            <a:chExt cx="3843491" cy="28404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26A05E-62D0-F549-9424-363931BD372C}"/>
                </a:ext>
              </a:extLst>
            </p:cNvPr>
            <p:cNvSpPr txBox="1"/>
            <p:nvPr/>
          </p:nvSpPr>
          <p:spPr>
            <a:xfrm>
              <a:off x="666516" y="1877458"/>
              <a:ext cx="3810149" cy="28175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GPT</a:t>
              </a: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부정데이터 증강 예시</a:t>
              </a:r>
            </a:p>
          </p:txBody>
        </p:sp>
        <p:cxnSp>
          <p:nvCxnSpPr>
            <p:cNvPr id="48" name="직선 연결선 13">
              <a:extLst>
                <a:ext uri="{FF2B5EF4-FFF2-40B4-BE49-F238E27FC236}">
                  <a16:creationId xmlns:a16="http://schemas.microsoft.com/office/drawing/2014/main" id="{D9BA1B64-EB96-0545-AC8A-1BF89727EE2B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14">
              <a:extLst>
                <a:ext uri="{FF2B5EF4-FFF2-40B4-BE49-F238E27FC236}">
                  <a16:creationId xmlns:a16="http://schemas.microsoft.com/office/drawing/2014/main" id="{69F3AC2B-7D01-6E4F-88A6-98C860EB840B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2FBD38-0075-829C-7097-D4A2819403C6}"/>
              </a:ext>
            </a:extLst>
          </p:cNvPr>
          <p:cNvGrpSpPr/>
          <p:nvPr/>
        </p:nvGrpSpPr>
        <p:grpSpPr>
          <a:xfrm>
            <a:off x="668433" y="3502149"/>
            <a:ext cx="4806377" cy="2005240"/>
            <a:chOff x="788749" y="2993896"/>
            <a:chExt cx="4806377" cy="2005240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74F6BB5-F0DA-1F49-8D90-5723C832C05B}"/>
                </a:ext>
              </a:extLst>
            </p:cNvPr>
            <p:cNvSpPr txBox="1"/>
            <p:nvPr/>
          </p:nvSpPr>
          <p:spPr>
            <a:xfrm>
              <a:off x="788749" y="2993896"/>
              <a:ext cx="2753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텍스트 </a:t>
              </a:r>
              <a:r>
                <a:rPr kumimoji="1" lang="en-US" altLang="ko-KR" sz="12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sentiment</a:t>
              </a:r>
              <a:r>
                <a:rPr kumimoji="1" lang="ko-KR" altLang="en-US" sz="12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 기준 </a:t>
              </a:r>
              <a:r>
                <a:rPr kumimoji="1" lang="ko-KR" altLang="en-US" sz="1200" b="1" dirty="0" err="1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긍부정</a:t>
              </a:r>
              <a:r>
                <a:rPr kumimoji="1" lang="ko-KR" altLang="en-US" sz="12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 판별 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5F20319-5D5C-024E-B47B-18F8B3C8539E}"/>
                </a:ext>
              </a:extLst>
            </p:cNvPr>
            <p:cNvSpPr txBox="1"/>
            <p:nvPr/>
          </p:nvSpPr>
          <p:spPr>
            <a:xfrm>
              <a:off x="788749" y="3355609"/>
              <a:ext cx="4806377" cy="1643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21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만개 데이터로 학습된 요식업 리뷰 감성 분석 사전학습모델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MLOpsEngineer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/review-rate-prediction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활용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리뷰별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sentiment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와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sentiment score</a:t>
              </a:r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를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확인함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r>
                <a:rPr lang="ko-KR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긍정 리뷰 </a:t>
              </a:r>
              <a:r>
                <a:rPr lang="en-US" altLang="ko-KR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35,316</a:t>
              </a:r>
              <a:r>
                <a:rPr lang="ko-KR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개</a:t>
              </a:r>
              <a:r>
                <a:rPr lang="en-US" altLang="ko-KR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,</a:t>
              </a:r>
              <a:r>
                <a:rPr lang="ko-KR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부정 리뷰 </a:t>
              </a:r>
              <a:r>
                <a:rPr lang="en-US" altLang="ko-KR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1,824</a:t>
              </a:r>
              <a:r>
                <a:rPr lang="ko-KR" altLang="en-US" sz="14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개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  <a:p>
              <a:pPr marL="285750" indent="-285750">
                <a:lnSpc>
                  <a:spcPct val="120000"/>
                </a:lnSpc>
                <a:buFont typeface="Wingdings" pitchFamily="2" charset="2"/>
                <a:buChar char="ü"/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sp>
        <p:nvSpPr>
          <p:cNvPr id="75" name="이등변 삼각형 43">
            <a:extLst>
              <a:ext uri="{FF2B5EF4-FFF2-40B4-BE49-F238E27FC236}">
                <a16:creationId xmlns:a16="http://schemas.microsoft.com/office/drawing/2014/main" id="{3D86CCE1-EDD3-BF4D-B8C5-DDF72995A18B}"/>
              </a:ext>
            </a:extLst>
          </p:cNvPr>
          <p:cNvSpPr/>
          <p:nvPr/>
        </p:nvSpPr>
        <p:spPr>
          <a:xfrm rot="5400000">
            <a:off x="4016293" y="3942435"/>
            <a:ext cx="4169196" cy="537824"/>
          </a:xfrm>
          <a:prstGeom prst="triangle">
            <a:avLst>
              <a:gd name="adj" fmla="val 47837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3C122E3-9C2B-A349-BA2B-CF115EBEA56C}"/>
              </a:ext>
            </a:extLst>
          </p:cNvPr>
          <p:cNvGrpSpPr/>
          <p:nvPr/>
        </p:nvGrpSpPr>
        <p:grpSpPr>
          <a:xfrm>
            <a:off x="881562" y="5173438"/>
            <a:ext cx="4534769" cy="1086225"/>
            <a:chOff x="551145" y="3181611"/>
            <a:chExt cx="5198299" cy="1064713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841DC6FF-0305-7C46-AC0B-67032BB6C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10" t="19537" b="54400"/>
            <a:stretch/>
          </p:blipFill>
          <p:spPr>
            <a:xfrm>
              <a:off x="551145" y="3231716"/>
              <a:ext cx="5101784" cy="939452"/>
            </a:xfrm>
            <a:prstGeom prst="rect">
              <a:avLst/>
            </a:prstGeom>
            <a:ln>
              <a:solidFill>
                <a:srgbClr val="2AC1B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6166037-4A71-BB44-A02C-1C78C4FB65AE}"/>
                </a:ext>
              </a:extLst>
            </p:cNvPr>
            <p:cNvSpPr/>
            <p:nvPr/>
          </p:nvSpPr>
          <p:spPr>
            <a:xfrm flipH="1">
              <a:off x="4414283" y="3181611"/>
              <a:ext cx="1335161" cy="106471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BCEB47-36AE-0040-AA56-F515025CF4F9}"/>
              </a:ext>
            </a:extLst>
          </p:cNvPr>
          <p:cNvGrpSpPr/>
          <p:nvPr/>
        </p:nvGrpSpPr>
        <p:grpSpPr>
          <a:xfrm>
            <a:off x="3565523" y="2484652"/>
            <a:ext cx="2283187" cy="510736"/>
            <a:chOff x="3203213" y="2560268"/>
            <a:chExt cx="2269499" cy="47718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4E2F7A-6692-6446-A72A-FCCCE5484C33}"/>
                </a:ext>
              </a:extLst>
            </p:cNvPr>
            <p:cNvSpPr txBox="1"/>
            <p:nvPr/>
          </p:nvSpPr>
          <p:spPr>
            <a:xfrm>
              <a:off x="3516026" y="2560268"/>
              <a:ext cx="1866860" cy="2300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 latinLnBrk="0">
                <a:defRPr kumimoji="1" sz="2000" b="1">
                  <a:latin typeface="+mj-ea"/>
                  <a:ea typeface="+mj-ea"/>
                </a:defRPr>
              </a:lvl1pPr>
            </a:lstStyle>
            <a:p>
              <a:r>
                <a:rPr lang="ko-KR" altLang="en-US" sz="16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긍정 </a:t>
              </a:r>
              <a:r>
                <a:rPr lang="en-US" altLang="ko-KR" sz="16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95% vs </a:t>
              </a:r>
              <a:r>
                <a:rPr lang="ko-KR" altLang="en-US" sz="16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부정 </a:t>
              </a:r>
              <a:r>
                <a:rPr lang="en-US" altLang="ko-KR" sz="16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5%</a:t>
              </a:r>
              <a:endParaRPr lang="ko-KR" altLang="en-US" sz="16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pic>
          <p:nvPicPr>
            <p:cNvPr id="80" name="그림 79" descr="텍스트, 친필, 폰트, 서예이(가) 표시된 사진&#10;&#10;자동 생성된 설명">
              <a:extLst>
                <a:ext uri="{FF2B5EF4-FFF2-40B4-BE49-F238E27FC236}">
                  <a16:creationId xmlns:a16="http://schemas.microsoft.com/office/drawing/2014/main" id="{3E2E43CD-BAEB-AC4D-AD07-21487086C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798" r="51542" b="38822"/>
            <a:stretch/>
          </p:blipFill>
          <p:spPr>
            <a:xfrm>
              <a:off x="3203213" y="2788827"/>
              <a:ext cx="2269499" cy="248626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0FBE89-A947-E06F-16AB-268604555EFA}"/>
              </a:ext>
            </a:extLst>
          </p:cNvPr>
          <p:cNvGrpSpPr/>
          <p:nvPr/>
        </p:nvGrpSpPr>
        <p:grpSpPr>
          <a:xfrm>
            <a:off x="7859029" y="3638628"/>
            <a:ext cx="3140087" cy="1636260"/>
            <a:chOff x="7639913" y="4632421"/>
            <a:chExt cx="2851556" cy="134405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3B5E73C-63D0-291C-4431-48CF39D03E5A}"/>
                </a:ext>
              </a:extLst>
            </p:cNvPr>
            <p:cNvGrpSpPr/>
            <p:nvPr/>
          </p:nvGrpSpPr>
          <p:grpSpPr>
            <a:xfrm>
              <a:off x="7639913" y="4632421"/>
              <a:ext cx="2851556" cy="1344052"/>
              <a:chOff x="7639913" y="4632421"/>
              <a:chExt cx="2851556" cy="1344052"/>
            </a:xfrm>
          </p:grpSpPr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DF63DB6-C499-B94D-91AE-6EBEE9A3AA44}"/>
                  </a:ext>
                </a:extLst>
              </p:cNvPr>
              <p:cNvSpPr txBox="1"/>
              <p:nvPr/>
            </p:nvSpPr>
            <p:spPr>
              <a:xfrm>
                <a:off x="9074487" y="4632421"/>
                <a:ext cx="1416982" cy="227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GPT </a:t>
                </a:r>
                <a:r>
                  <a:rPr kumimoji="1" lang="ko-KR" altLang="en-US" sz="1200" dirty="0"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부정 리뷰</a:t>
                </a:r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6F027DEE-689D-1445-8BD3-5F2E556AD7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702" r="32081" b="55982"/>
              <a:stretch/>
            </p:blipFill>
            <p:spPr>
              <a:xfrm>
                <a:off x="7639913" y="4886108"/>
                <a:ext cx="2529703" cy="1090365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0DDB9A9-FEDC-0145-84E0-5125672D47E8}"/>
                </a:ext>
              </a:extLst>
            </p:cNvPr>
            <p:cNvSpPr/>
            <p:nvPr/>
          </p:nvSpPr>
          <p:spPr>
            <a:xfrm>
              <a:off x="7803375" y="5671279"/>
              <a:ext cx="2336048" cy="220235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849D79-A484-ABA9-A8D3-4D3C33D44D25}"/>
              </a:ext>
            </a:extLst>
          </p:cNvPr>
          <p:cNvGrpSpPr/>
          <p:nvPr/>
        </p:nvGrpSpPr>
        <p:grpSpPr>
          <a:xfrm>
            <a:off x="6624368" y="2486429"/>
            <a:ext cx="2782050" cy="1625438"/>
            <a:chOff x="6541437" y="3745724"/>
            <a:chExt cx="2526417" cy="133516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AE1702-134C-3F42-8767-A365B6DB4BD4}"/>
                </a:ext>
              </a:extLst>
            </p:cNvPr>
            <p:cNvSpPr txBox="1"/>
            <p:nvPr/>
          </p:nvSpPr>
          <p:spPr>
            <a:xfrm>
              <a:off x="6557880" y="3745724"/>
              <a:ext cx="1416982" cy="227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200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긍정 리뷰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1F18EC2-69A4-125D-CA6C-AA649CD2AA7B}"/>
                </a:ext>
              </a:extLst>
            </p:cNvPr>
            <p:cNvGrpSpPr/>
            <p:nvPr/>
          </p:nvGrpSpPr>
          <p:grpSpPr>
            <a:xfrm>
              <a:off x="6541437" y="3994315"/>
              <a:ext cx="2526417" cy="1086571"/>
              <a:chOff x="6541437" y="3994315"/>
              <a:chExt cx="2526417" cy="108657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211F7C84-0332-244B-BEDB-497AE91FB2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03" r="65972" b="58316"/>
              <a:stretch/>
            </p:blipFill>
            <p:spPr>
              <a:xfrm>
                <a:off x="6541437" y="3994315"/>
                <a:ext cx="2526417" cy="1086571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21331928-702F-7F47-BCCB-7AF4117C8AE7}"/>
                  </a:ext>
                </a:extLst>
              </p:cNvPr>
              <p:cNvSpPr/>
              <p:nvPr/>
            </p:nvSpPr>
            <p:spPr>
              <a:xfrm>
                <a:off x="7685590" y="4835973"/>
                <a:ext cx="1377388" cy="175865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536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데이터 증강 후 답변 변화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C406011-8668-B601-FEB9-0069E8A03BCA}"/>
              </a:ext>
            </a:extLst>
          </p:cNvPr>
          <p:cNvGrpSpPr/>
          <p:nvPr/>
        </p:nvGrpSpPr>
        <p:grpSpPr>
          <a:xfrm>
            <a:off x="391983" y="1669977"/>
            <a:ext cx="4878358" cy="257246"/>
            <a:chOff x="633174" y="1877458"/>
            <a:chExt cx="3315571" cy="28800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89F9277E-5F31-C4DA-E952-3DBFE9704F0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1F1F0AE8-ABB1-E076-500D-8C8DA1C2D707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CCB3EF-8880-3C6D-A01B-6111BAF2DDC5}"/>
                </a:ext>
              </a:extLst>
            </p:cNvPr>
            <p:cNvSpPr txBox="1"/>
            <p:nvPr/>
          </p:nvSpPr>
          <p:spPr>
            <a:xfrm>
              <a:off x="666516" y="1877458"/>
              <a:ext cx="2490589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전처리 </a:t>
              </a: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3</a:t>
              </a: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단계 </a:t>
              </a: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-</a:t>
              </a: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</a:t>
              </a: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Before VS After</a:t>
              </a:r>
              <a:endParaRPr lang="ko-KR" altLang="en-US" sz="13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sp>
        <p:nvSpPr>
          <p:cNvPr id="50" name="Group 8">
            <a:extLst>
              <a:ext uri="{FF2B5EF4-FFF2-40B4-BE49-F238E27FC236}">
                <a16:creationId xmlns:a16="http://schemas.microsoft.com/office/drawing/2014/main" id="{4A1E0DA5-7F24-135E-5CAC-7BC89CB9B763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3227FD-11FE-4C87-4115-EAEB59A5C538}"/>
              </a:ext>
            </a:extLst>
          </p:cNvPr>
          <p:cNvGrpSpPr/>
          <p:nvPr/>
        </p:nvGrpSpPr>
        <p:grpSpPr>
          <a:xfrm>
            <a:off x="411987" y="1967168"/>
            <a:ext cx="5121572" cy="2050356"/>
            <a:chOff x="1434871" y="1918528"/>
            <a:chExt cx="5121572" cy="205035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AB65E3-A312-B34B-B912-7A8E33044672}"/>
                </a:ext>
              </a:extLst>
            </p:cNvPr>
            <p:cNvSpPr txBox="1"/>
            <p:nvPr/>
          </p:nvSpPr>
          <p:spPr>
            <a:xfrm>
              <a:off x="1434871" y="1918528"/>
              <a:ext cx="6439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Before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D16113A-F337-F34B-80D3-3713300AC0AC}"/>
                </a:ext>
              </a:extLst>
            </p:cNvPr>
            <p:cNvGrpSpPr/>
            <p:nvPr/>
          </p:nvGrpSpPr>
          <p:grpSpPr>
            <a:xfrm>
              <a:off x="1492961" y="2192783"/>
              <a:ext cx="5063482" cy="1776101"/>
              <a:chOff x="2179599" y="2519518"/>
              <a:chExt cx="4824975" cy="153475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D4A8B28-4376-1144-9727-376BF36C2C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5763"/>
              <a:stretch/>
            </p:blipFill>
            <p:spPr>
              <a:xfrm>
                <a:off x="2179599" y="2519518"/>
                <a:ext cx="4824975" cy="1534754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EA8126EA-1644-1442-A31A-B357B74EDF11}"/>
                  </a:ext>
                </a:extLst>
              </p:cNvPr>
              <p:cNvSpPr/>
              <p:nvPr/>
            </p:nvSpPr>
            <p:spPr>
              <a:xfrm>
                <a:off x="2724267" y="2905138"/>
                <a:ext cx="1431066" cy="145003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D5EDF87-A105-584A-BFBC-E17E914AF615}"/>
                  </a:ext>
                </a:extLst>
              </p:cNvPr>
              <p:cNvSpPr/>
              <p:nvPr/>
            </p:nvSpPr>
            <p:spPr>
              <a:xfrm>
                <a:off x="4899807" y="3841711"/>
                <a:ext cx="1915331" cy="158789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3AE6038-410D-9F45-80BC-CA6D7F30A891}"/>
                  </a:ext>
                </a:extLst>
              </p:cNvPr>
              <p:cNvSpPr/>
              <p:nvPr/>
            </p:nvSpPr>
            <p:spPr>
              <a:xfrm>
                <a:off x="4967049" y="3213914"/>
                <a:ext cx="1849597" cy="168323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A0EC5CC-BEFB-4F4C-BF66-FA520BC6CF4F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4C84295-632D-4644-BA34-B42D329B82BD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63" name="오각형[P] 17">
                <a:extLst>
                  <a:ext uri="{FF2B5EF4-FFF2-40B4-BE49-F238E27FC236}">
                    <a16:creationId xmlns:a16="http://schemas.microsoft.com/office/drawing/2014/main" id="{18E32D2F-9BE8-B447-A529-CE0C2C1564D6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64" name="오각형[P] 19">
                <a:extLst>
                  <a:ext uri="{FF2B5EF4-FFF2-40B4-BE49-F238E27FC236}">
                    <a16:creationId xmlns:a16="http://schemas.microsoft.com/office/drawing/2014/main" id="{7099B7E5-2B57-164F-819B-8D15E0979A9F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65" name="오각형[P] 21">
                <a:extLst>
                  <a:ext uri="{FF2B5EF4-FFF2-40B4-BE49-F238E27FC236}">
                    <a16:creationId xmlns:a16="http://schemas.microsoft.com/office/drawing/2014/main" id="{CA99F958-E72B-AF4C-A4F4-3E85FCAAF3AB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66" name="오각형[P] 22">
                <a:extLst>
                  <a:ext uri="{FF2B5EF4-FFF2-40B4-BE49-F238E27FC236}">
                    <a16:creationId xmlns:a16="http://schemas.microsoft.com/office/drawing/2014/main" id="{9360EECF-1C43-7D40-A372-11A79EA748E9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67" name="오각형[P] 15">
                <a:extLst>
                  <a:ext uri="{FF2B5EF4-FFF2-40B4-BE49-F238E27FC236}">
                    <a16:creationId xmlns:a16="http://schemas.microsoft.com/office/drawing/2014/main" id="{7F5AECF1-5023-9746-B441-F31E5A448165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62" name="오각형[P] 22">
              <a:extLst>
                <a:ext uri="{FF2B5EF4-FFF2-40B4-BE49-F238E27FC236}">
                  <a16:creationId xmlns:a16="http://schemas.microsoft.com/office/drawing/2014/main" id="{A743E923-8F0F-2F4A-921B-84CC64A325FD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sp>
        <p:nvSpPr>
          <p:cNvPr id="55" name="이등변 삼각형 38">
            <a:extLst>
              <a:ext uri="{FF2B5EF4-FFF2-40B4-BE49-F238E27FC236}">
                <a16:creationId xmlns:a16="http://schemas.microsoft.com/office/drawing/2014/main" id="{ACE54271-30CA-6A4F-A220-CE8E8574314B}"/>
              </a:ext>
            </a:extLst>
          </p:cNvPr>
          <p:cNvSpPr/>
          <p:nvPr/>
        </p:nvSpPr>
        <p:spPr>
          <a:xfrm rot="10800000">
            <a:off x="4122547" y="4149923"/>
            <a:ext cx="1162373" cy="267093"/>
          </a:xfrm>
          <a:prstGeom prst="triangle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D021DC-8DEC-63F3-4B53-C1EA4C66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108" y="4625184"/>
            <a:ext cx="8544207" cy="1833984"/>
          </a:xfrm>
          <a:prstGeom prst="rect">
            <a:avLst/>
          </a:prstGeom>
          <a:ln>
            <a:solidFill>
              <a:srgbClr val="25ADAA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A972A-412B-3F4F-B81F-4D042E10EA86}"/>
              </a:ext>
            </a:extLst>
          </p:cNvPr>
          <p:cNvSpPr txBox="1"/>
          <p:nvPr/>
        </p:nvSpPr>
        <p:spPr>
          <a:xfrm>
            <a:off x="3261086" y="4320328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After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C0AFFB-472D-CC48-B01C-4B60319FC38C}"/>
              </a:ext>
            </a:extLst>
          </p:cNvPr>
          <p:cNvSpPr txBox="1"/>
          <p:nvPr/>
        </p:nvSpPr>
        <p:spPr>
          <a:xfrm>
            <a:off x="5668936" y="2984572"/>
            <a:ext cx="3673658" cy="1015663"/>
          </a:xfrm>
          <a:prstGeom prst="rect">
            <a:avLst/>
          </a:prstGeom>
          <a:solidFill>
            <a:srgbClr val="F3F3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itchFamily="2" charset="2"/>
              <a:buChar char="ü"/>
            </a:pPr>
            <a:r>
              <a:rPr kumimoji="1" lang="ko-KR" altLang="en-US" sz="1200" dirty="0"/>
              <a:t>데이터 증강 이전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부정 리뷰 비율이 너무 낮아 학습 모델이 </a:t>
            </a:r>
            <a:r>
              <a:rPr kumimoji="1"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부정 리뷰에도 긍정적으로 답변</a:t>
            </a:r>
            <a:r>
              <a:rPr kumimoji="1"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하는 것을 확인 </a:t>
            </a:r>
            <a:endParaRPr kumimoji="1"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 latinLnBrk="0">
              <a:buFont typeface="Wingdings" pitchFamily="2" charset="2"/>
              <a:buChar char="ü"/>
            </a:pPr>
            <a:r>
              <a:rPr kumimoji="1" lang="ko-KR" altLang="en-US" sz="1200" dirty="0"/>
              <a:t>부정적인 리뷰에 대한 적절한 답변이 중요해 정확한 </a:t>
            </a:r>
            <a:r>
              <a:rPr kumimoji="1" lang="ko-KR" altLang="en-US" sz="1200" dirty="0" err="1"/>
              <a:t>긍부정</a:t>
            </a:r>
            <a:r>
              <a:rPr kumimoji="1" lang="ko-KR" altLang="en-US" sz="1200" dirty="0"/>
              <a:t> 판별을 위해 데이터 증강 작업</a:t>
            </a:r>
          </a:p>
        </p:txBody>
      </p:sp>
      <p:pic>
        <p:nvPicPr>
          <p:cNvPr id="45" name="그림 44" descr="친필, 폰트, 서예, 텍스트이(가) 표시된 사진&#10;&#10;자동 생성된 설명">
            <a:extLst>
              <a:ext uri="{FF2B5EF4-FFF2-40B4-BE49-F238E27FC236}">
                <a16:creationId xmlns:a16="http://schemas.microsoft.com/office/drawing/2014/main" id="{68EF367E-6F99-A443-91A4-060F92342B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260" r="80253" b="86135"/>
          <a:stretch/>
        </p:blipFill>
        <p:spPr>
          <a:xfrm>
            <a:off x="9197479" y="2864083"/>
            <a:ext cx="368251" cy="335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9171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F06F6EAE-92AD-9EBB-A672-8236FC53C7C9}"/>
              </a:ext>
            </a:extLst>
          </p:cNvPr>
          <p:cNvSpPr txBox="1"/>
          <p:nvPr/>
        </p:nvSpPr>
        <p:spPr>
          <a:xfrm>
            <a:off x="640633" y="254042"/>
            <a:ext cx="14929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Contents</a:t>
            </a:r>
          </a:p>
        </p:txBody>
      </p:sp>
      <p:grpSp>
        <p:nvGrpSpPr>
          <p:cNvPr id="2" name="isļiḋê">
            <a:extLst>
              <a:ext uri="{FF2B5EF4-FFF2-40B4-BE49-F238E27FC236}">
                <a16:creationId xmlns:a16="http://schemas.microsoft.com/office/drawing/2014/main" id="{5B7747F9-82EE-2866-6548-E75C084BE418}"/>
              </a:ext>
            </a:extLst>
          </p:cNvPr>
          <p:cNvGrpSpPr/>
          <p:nvPr/>
        </p:nvGrpSpPr>
        <p:grpSpPr>
          <a:xfrm>
            <a:off x="1822450" y="1775142"/>
            <a:ext cx="1313180" cy="1497965"/>
            <a:chOff x="1856520" y="2834333"/>
            <a:chExt cx="1458180" cy="1663040"/>
          </a:xfrm>
          <a:solidFill>
            <a:srgbClr val="F8C002"/>
          </a:solidFill>
        </p:grpSpPr>
        <p:sp>
          <p:nvSpPr>
            <p:cNvPr id="4" name="íṥ1íḋè">
              <a:extLst>
                <a:ext uri="{FF2B5EF4-FFF2-40B4-BE49-F238E27FC236}">
                  <a16:creationId xmlns:a16="http://schemas.microsoft.com/office/drawing/2014/main" id="{5FCB8167-B5E0-AC6E-02E9-6ECED4246707}"/>
                </a:ext>
              </a:extLst>
            </p:cNvPr>
            <p:cNvSpPr/>
            <p:nvPr/>
          </p:nvSpPr>
          <p:spPr bwMode="auto">
            <a:xfrm>
              <a:off x="185652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2AC1BC"/>
              </a:solidFill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5" name="ï$1íḓe">
              <a:extLst>
                <a:ext uri="{FF2B5EF4-FFF2-40B4-BE49-F238E27FC236}">
                  <a16:creationId xmlns:a16="http://schemas.microsoft.com/office/drawing/2014/main" id="{60758AD4-E691-2871-EB21-B36C285179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30879" y="3400302"/>
              <a:ext cx="497910" cy="531102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rgbClr val="4F9A9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6" name="ïṣḷîdè">
            <a:extLst>
              <a:ext uri="{FF2B5EF4-FFF2-40B4-BE49-F238E27FC236}">
                <a16:creationId xmlns:a16="http://schemas.microsoft.com/office/drawing/2014/main" id="{4A76451F-E081-1547-7A4F-226C15D0B721}"/>
              </a:ext>
            </a:extLst>
          </p:cNvPr>
          <p:cNvGrpSpPr/>
          <p:nvPr/>
        </p:nvGrpSpPr>
        <p:grpSpPr>
          <a:xfrm>
            <a:off x="4191001" y="1775142"/>
            <a:ext cx="3250949" cy="1497965"/>
            <a:chOff x="4196780" y="2834333"/>
            <a:chExt cx="3609915" cy="1663040"/>
          </a:xfrm>
          <a:solidFill>
            <a:srgbClr val="F8C002"/>
          </a:solidFill>
        </p:grpSpPr>
        <p:sp>
          <p:nvSpPr>
            <p:cNvPr id="7" name="Group">
              <a:extLst>
                <a:ext uri="{FF2B5EF4-FFF2-40B4-BE49-F238E27FC236}">
                  <a16:creationId xmlns:a16="http://schemas.microsoft.com/office/drawing/2014/main" id="{ABA133DF-28BF-A937-5662-92B5C1E8FB53}"/>
                </a:ext>
              </a:extLst>
            </p:cNvPr>
            <p:cNvSpPr/>
            <p:nvPr/>
          </p:nvSpPr>
          <p:spPr bwMode="auto">
            <a:xfrm>
              <a:off x="419678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2AC1BC"/>
              </a:solidFill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4" name="íş1íḑè">
              <a:extLst>
                <a:ext uri="{FF2B5EF4-FFF2-40B4-BE49-F238E27FC236}">
                  <a16:creationId xmlns:a16="http://schemas.microsoft.com/office/drawing/2014/main" id="{350A9C3C-5002-818D-54B0-84F9CE7128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75595" y="3400302"/>
              <a:ext cx="531100" cy="453650"/>
            </a:xfrm>
            <a:custGeom>
              <a:avLst/>
              <a:gdLst>
                <a:gd name="T0" fmla="*/ 48 w 48"/>
                <a:gd name="T1" fmla="*/ 38 h 41"/>
                <a:gd name="T2" fmla="*/ 45 w 48"/>
                <a:gd name="T3" fmla="*/ 41 h 41"/>
                <a:gd name="T4" fmla="*/ 37 w 48"/>
                <a:gd name="T5" fmla="*/ 41 h 41"/>
                <a:gd name="T6" fmla="*/ 34 w 48"/>
                <a:gd name="T7" fmla="*/ 38 h 41"/>
                <a:gd name="T8" fmla="*/ 34 w 48"/>
                <a:gd name="T9" fmla="*/ 30 h 41"/>
                <a:gd name="T10" fmla="*/ 37 w 48"/>
                <a:gd name="T11" fmla="*/ 27 h 41"/>
                <a:gd name="T12" fmla="*/ 39 w 48"/>
                <a:gd name="T13" fmla="*/ 27 h 41"/>
                <a:gd name="T14" fmla="*/ 39 w 48"/>
                <a:gd name="T15" fmla="*/ 22 h 41"/>
                <a:gd name="T16" fmla="*/ 25 w 48"/>
                <a:gd name="T17" fmla="*/ 22 h 41"/>
                <a:gd name="T18" fmla="*/ 25 w 48"/>
                <a:gd name="T19" fmla="*/ 27 h 41"/>
                <a:gd name="T20" fmla="*/ 28 w 48"/>
                <a:gd name="T21" fmla="*/ 27 h 41"/>
                <a:gd name="T22" fmla="*/ 31 w 48"/>
                <a:gd name="T23" fmla="*/ 30 h 41"/>
                <a:gd name="T24" fmla="*/ 31 w 48"/>
                <a:gd name="T25" fmla="*/ 38 h 41"/>
                <a:gd name="T26" fmla="*/ 28 w 48"/>
                <a:gd name="T27" fmla="*/ 41 h 41"/>
                <a:gd name="T28" fmla="*/ 19 w 48"/>
                <a:gd name="T29" fmla="*/ 41 h 41"/>
                <a:gd name="T30" fmla="*/ 17 w 48"/>
                <a:gd name="T31" fmla="*/ 38 h 41"/>
                <a:gd name="T32" fmla="*/ 17 w 48"/>
                <a:gd name="T33" fmla="*/ 30 h 41"/>
                <a:gd name="T34" fmla="*/ 19 w 48"/>
                <a:gd name="T35" fmla="*/ 27 h 41"/>
                <a:gd name="T36" fmla="*/ 22 w 48"/>
                <a:gd name="T37" fmla="*/ 27 h 41"/>
                <a:gd name="T38" fmla="*/ 22 w 48"/>
                <a:gd name="T39" fmla="*/ 22 h 41"/>
                <a:gd name="T40" fmla="*/ 8 w 48"/>
                <a:gd name="T41" fmla="*/ 22 h 41"/>
                <a:gd name="T42" fmla="*/ 8 w 48"/>
                <a:gd name="T43" fmla="*/ 27 h 41"/>
                <a:gd name="T44" fmla="*/ 11 w 48"/>
                <a:gd name="T45" fmla="*/ 27 h 41"/>
                <a:gd name="T46" fmla="*/ 13 w 48"/>
                <a:gd name="T47" fmla="*/ 30 h 41"/>
                <a:gd name="T48" fmla="*/ 13 w 48"/>
                <a:gd name="T49" fmla="*/ 38 h 41"/>
                <a:gd name="T50" fmla="*/ 11 w 48"/>
                <a:gd name="T51" fmla="*/ 41 h 41"/>
                <a:gd name="T52" fmla="*/ 2 w 48"/>
                <a:gd name="T53" fmla="*/ 41 h 41"/>
                <a:gd name="T54" fmla="*/ 0 w 48"/>
                <a:gd name="T55" fmla="*/ 38 h 41"/>
                <a:gd name="T56" fmla="*/ 0 w 48"/>
                <a:gd name="T57" fmla="*/ 30 h 41"/>
                <a:gd name="T58" fmla="*/ 2 w 48"/>
                <a:gd name="T59" fmla="*/ 27 h 41"/>
                <a:gd name="T60" fmla="*/ 5 w 48"/>
                <a:gd name="T61" fmla="*/ 27 h 41"/>
                <a:gd name="T62" fmla="*/ 5 w 48"/>
                <a:gd name="T63" fmla="*/ 22 h 41"/>
                <a:gd name="T64" fmla="*/ 8 w 48"/>
                <a:gd name="T65" fmla="*/ 19 h 41"/>
                <a:gd name="T66" fmla="*/ 22 w 48"/>
                <a:gd name="T67" fmla="*/ 19 h 41"/>
                <a:gd name="T68" fmla="*/ 22 w 48"/>
                <a:gd name="T69" fmla="*/ 13 h 41"/>
                <a:gd name="T70" fmla="*/ 19 w 48"/>
                <a:gd name="T71" fmla="*/ 13 h 41"/>
                <a:gd name="T72" fmla="*/ 17 w 48"/>
                <a:gd name="T73" fmla="*/ 11 h 41"/>
                <a:gd name="T74" fmla="*/ 17 w 48"/>
                <a:gd name="T75" fmla="*/ 2 h 41"/>
                <a:gd name="T76" fmla="*/ 19 w 48"/>
                <a:gd name="T77" fmla="*/ 0 h 41"/>
                <a:gd name="T78" fmla="*/ 28 w 48"/>
                <a:gd name="T79" fmla="*/ 0 h 41"/>
                <a:gd name="T80" fmla="*/ 31 w 48"/>
                <a:gd name="T81" fmla="*/ 2 h 41"/>
                <a:gd name="T82" fmla="*/ 31 w 48"/>
                <a:gd name="T83" fmla="*/ 11 h 41"/>
                <a:gd name="T84" fmla="*/ 28 w 48"/>
                <a:gd name="T85" fmla="*/ 13 h 41"/>
                <a:gd name="T86" fmla="*/ 25 w 48"/>
                <a:gd name="T87" fmla="*/ 13 h 41"/>
                <a:gd name="T88" fmla="*/ 25 w 48"/>
                <a:gd name="T89" fmla="*/ 19 h 41"/>
                <a:gd name="T90" fmla="*/ 39 w 48"/>
                <a:gd name="T91" fmla="*/ 19 h 41"/>
                <a:gd name="T92" fmla="*/ 43 w 48"/>
                <a:gd name="T93" fmla="*/ 22 h 41"/>
                <a:gd name="T94" fmla="*/ 43 w 48"/>
                <a:gd name="T95" fmla="*/ 27 h 41"/>
                <a:gd name="T96" fmla="*/ 45 w 48"/>
                <a:gd name="T97" fmla="*/ 27 h 41"/>
                <a:gd name="T98" fmla="*/ 48 w 48"/>
                <a:gd name="T99" fmla="*/ 30 h 41"/>
                <a:gd name="T100" fmla="*/ 48 w 48"/>
                <a:gd name="T101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" h="41">
                  <a:moveTo>
                    <a:pt x="48" y="38"/>
                  </a:moveTo>
                  <a:cubicBezTo>
                    <a:pt x="48" y="40"/>
                    <a:pt x="47" y="41"/>
                    <a:pt x="45" y="41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5" y="41"/>
                    <a:pt x="34" y="40"/>
                    <a:pt x="34" y="38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8"/>
                    <a:pt x="35" y="27"/>
                    <a:pt x="37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1" y="28"/>
                    <a:pt x="31" y="30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1"/>
                    <a:pt x="2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1"/>
                    <a:pt x="17" y="40"/>
                    <a:pt x="17" y="38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8"/>
                    <a:pt x="18" y="27"/>
                    <a:pt x="19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27"/>
                    <a:pt x="13" y="28"/>
                    <a:pt x="13" y="30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0"/>
                    <a:pt x="12" y="41"/>
                    <a:pt x="11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0" y="40"/>
                    <a:pt x="0" y="3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8"/>
                    <a:pt x="1" y="27"/>
                    <a:pt x="2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1"/>
                    <a:pt x="18" y="0"/>
                    <a:pt x="1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1" y="1"/>
                    <a:pt x="31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29" y="13"/>
                    <a:pt x="28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1" y="19"/>
                    <a:pt x="43" y="20"/>
                    <a:pt x="43" y="2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7" y="27"/>
                    <a:pt x="48" y="28"/>
                    <a:pt x="48" y="30"/>
                  </a:cubicBezTo>
                  <a:lnTo>
                    <a:pt x="48" y="38"/>
                  </a:lnTo>
                  <a:close/>
                </a:path>
              </a:pathLst>
            </a:custGeom>
            <a:solidFill>
              <a:srgbClr val="4F9A9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ïsľídê">
            <a:extLst>
              <a:ext uri="{FF2B5EF4-FFF2-40B4-BE49-F238E27FC236}">
                <a16:creationId xmlns:a16="http://schemas.microsoft.com/office/drawing/2014/main" id="{EDB0CADA-99C6-08F1-00A9-B1DBC85995B6}"/>
              </a:ext>
            </a:extLst>
          </p:cNvPr>
          <p:cNvGrpSpPr/>
          <p:nvPr/>
        </p:nvGrpSpPr>
        <p:grpSpPr>
          <a:xfrm>
            <a:off x="4597378" y="1775777"/>
            <a:ext cx="3262016" cy="1497965"/>
            <a:chOff x="4373015" y="2834333"/>
            <a:chExt cx="3622205" cy="1663040"/>
          </a:xfrm>
          <a:solidFill>
            <a:srgbClr val="F8C002"/>
          </a:solidFill>
        </p:grpSpPr>
        <p:sp>
          <p:nvSpPr>
            <p:cNvPr id="16" name="íślide">
              <a:extLst>
                <a:ext uri="{FF2B5EF4-FFF2-40B4-BE49-F238E27FC236}">
                  <a16:creationId xmlns:a16="http://schemas.microsoft.com/office/drawing/2014/main" id="{2EDDA373-6150-3075-26BB-58F4070AFEF3}"/>
                </a:ext>
              </a:extLst>
            </p:cNvPr>
            <p:cNvSpPr/>
            <p:nvPr/>
          </p:nvSpPr>
          <p:spPr bwMode="auto">
            <a:xfrm>
              <a:off x="653704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2AC1BC"/>
              </a:solidFill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7" name="Group">
              <a:extLst>
                <a:ext uri="{FF2B5EF4-FFF2-40B4-BE49-F238E27FC236}">
                  <a16:creationId xmlns:a16="http://schemas.microsoft.com/office/drawing/2014/main" id="{4CC509F2-6954-BD6B-3A38-3A40D2B7D4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373015" y="3407622"/>
              <a:ext cx="555680" cy="522954"/>
            </a:xfrm>
            <a:custGeom>
              <a:avLst/>
              <a:gdLst>
                <a:gd name="connsiteX0" fmla="*/ 69646 w 508000"/>
                <a:gd name="connsiteY0" fmla="*/ 394096 h 478080"/>
                <a:gd name="connsiteX1" fmla="*/ 438355 w 508000"/>
                <a:gd name="connsiteY1" fmla="*/ 394096 h 478080"/>
                <a:gd name="connsiteX2" fmla="*/ 438355 w 508000"/>
                <a:gd name="connsiteY2" fmla="*/ 422773 h 478080"/>
                <a:gd name="connsiteX3" fmla="*/ 473178 w 508000"/>
                <a:gd name="connsiteY3" fmla="*/ 422773 h 478080"/>
                <a:gd name="connsiteX4" fmla="*/ 473178 w 508000"/>
                <a:gd name="connsiteY4" fmla="*/ 447354 h 478080"/>
                <a:gd name="connsiteX5" fmla="*/ 497758 w 508000"/>
                <a:gd name="connsiteY5" fmla="*/ 447354 h 478080"/>
                <a:gd name="connsiteX6" fmla="*/ 497758 w 508000"/>
                <a:gd name="connsiteY6" fmla="*/ 478080 h 478080"/>
                <a:gd name="connsiteX7" fmla="*/ 14339 w 508000"/>
                <a:gd name="connsiteY7" fmla="*/ 478080 h 478080"/>
                <a:gd name="connsiteX8" fmla="*/ 14339 w 508000"/>
                <a:gd name="connsiteY8" fmla="*/ 447354 h 478080"/>
                <a:gd name="connsiteX9" fmla="*/ 38920 w 508000"/>
                <a:gd name="connsiteY9" fmla="*/ 447354 h 478080"/>
                <a:gd name="connsiteX10" fmla="*/ 38920 w 508000"/>
                <a:gd name="connsiteY10" fmla="*/ 422773 h 478080"/>
                <a:gd name="connsiteX11" fmla="*/ 69646 w 508000"/>
                <a:gd name="connsiteY11" fmla="*/ 422773 h 478080"/>
                <a:gd name="connsiteX12" fmla="*/ 362031 w 508000"/>
                <a:gd name="connsiteY12" fmla="*/ 193354 h 478080"/>
                <a:gd name="connsiteX13" fmla="*/ 436842 w 508000"/>
                <a:gd name="connsiteY13" fmla="*/ 193354 h 478080"/>
                <a:gd name="connsiteX14" fmla="*/ 456791 w 508000"/>
                <a:gd name="connsiteY14" fmla="*/ 213383 h 478080"/>
                <a:gd name="connsiteX15" fmla="*/ 456791 w 508000"/>
                <a:gd name="connsiteY15" fmla="*/ 233411 h 478080"/>
                <a:gd name="connsiteX16" fmla="*/ 436842 w 508000"/>
                <a:gd name="connsiteY16" fmla="*/ 233411 h 478080"/>
                <a:gd name="connsiteX17" fmla="*/ 436842 w 508000"/>
                <a:gd name="connsiteY17" fmla="*/ 373612 h 478080"/>
                <a:gd name="connsiteX18" fmla="*/ 362031 w 508000"/>
                <a:gd name="connsiteY18" fmla="*/ 373612 h 478080"/>
                <a:gd name="connsiteX19" fmla="*/ 362031 w 508000"/>
                <a:gd name="connsiteY19" fmla="*/ 233411 h 478080"/>
                <a:gd name="connsiteX20" fmla="*/ 342081 w 508000"/>
                <a:gd name="connsiteY20" fmla="*/ 233411 h 478080"/>
                <a:gd name="connsiteX21" fmla="*/ 342081 w 508000"/>
                <a:gd name="connsiteY21" fmla="*/ 213383 h 478080"/>
                <a:gd name="connsiteX22" fmla="*/ 362031 w 508000"/>
                <a:gd name="connsiteY22" fmla="*/ 193354 h 478080"/>
                <a:gd name="connsiteX23" fmla="*/ 218644 w 508000"/>
                <a:gd name="connsiteY23" fmla="*/ 193354 h 478080"/>
                <a:gd name="connsiteX24" fmla="*/ 293455 w 508000"/>
                <a:gd name="connsiteY24" fmla="*/ 193354 h 478080"/>
                <a:gd name="connsiteX25" fmla="*/ 313404 w 508000"/>
                <a:gd name="connsiteY25" fmla="*/ 213383 h 478080"/>
                <a:gd name="connsiteX26" fmla="*/ 313404 w 508000"/>
                <a:gd name="connsiteY26" fmla="*/ 233411 h 478080"/>
                <a:gd name="connsiteX27" fmla="*/ 293455 w 508000"/>
                <a:gd name="connsiteY27" fmla="*/ 233411 h 478080"/>
                <a:gd name="connsiteX28" fmla="*/ 293455 w 508000"/>
                <a:gd name="connsiteY28" fmla="*/ 373612 h 478080"/>
                <a:gd name="connsiteX29" fmla="*/ 213656 w 508000"/>
                <a:gd name="connsiteY29" fmla="*/ 373612 h 478080"/>
                <a:gd name="connsiteX30" fmla="*/ 213656 w 508000"/>
                <a:gd name="connsiteY30" fmla="*/ 233411 h 478080"/>
                <a:gd name="connsiteX31" fmla="*/ 198694 w 508000"/>
                <a:gd name="connsiteY31" fmla="*/ 233411 h 478080"/>
                <a:gd name="connsiteX32" fmla="*/ 198694 w 508000"/>
                <a:gd name="connsiteY32" fmla="*/ 213383 h 478080"/>
                <a:gd name="connsiteX33" fmla="*/ 218644 w 508000"/>
                <a:gd name="connsiteY33" fmla="*/ 193354 h 478080"/>
                <a:gd name="connsiteX34" fmla="*/ 73208 w 508000"/>
                <a:gd name="connsiteY34" fmla="*/ 193354 h 478080"/>
                <a:gd name="connsiteX35" fmla="*/ 148019 w 508000"/>
                <a:gd name="connsiteY35" fmla="*/ 193354 h 478080"/>
                <a:gd name="connsiteX36" fmla="*/ 167968 w 508000"/>
                <a:gd name="connsiteY36" fmla="*/ 213383 h 478080"/>
                <a:gd name="connsiteX37" fmla="*/ 167968 w 508000"/>
                <a:gd name="connsiteY37" fmla="*/ 233411 h 478080"/>
                <a:gd name="connsiteX38" fmla="*/ 148019 w 508000"/>
                <a:gd name="connsiteY38" fmla="*/ 233411 h 478080"/>
                <a:gd name="connsiteX39" fmla="*/ 148019 w 508000"/>
                <a:gd name="connsiteY39" fmla="*/ 373612 h 478080"/>
                <a:gd name="connsiteX40" fmla="*/ 73208 w 508000"/>
                <a:gd name="connsiteY40" fmla="*/ 373612 h 478080"/>
                <a:gd name="connsiteX41" fmla="*/ 73208 w 508000"/>
                <a:gd name="connsiteY41" fmla="*/ 233411 h 478080"/>
                <a:gd name="connsiteX42" fmla="*/ 53258 w 508000"/>
                <a:gd name="connsiteY42" fmla="*/ 233411 h 478080"/>
                <a:gd name="connsiteX43" fmla="*/ 53258 w 508000"/>
                <a:gd name="connsiteY43" fmla="*/ 213383 h 478080"/>
                <a:gd name="connsiteX44" fmla="*/ 73208 w 508000"/>
                <a:gd name="connsiteY44" fmla="*/ 193354 h 478080"/>
                <a:gd name="connsiteX45" fmla="*/ 234079 w 508000"/>
                <a:gd name="connsiteY45" fmla="*/ 68402 h 478080"/>
                <a:gd name="connsiteX46" fmla="*/ 169334 w 508000"/>
                <a:gd name="connsiteY46" fmla="*/ 108199 h 478080"/>
                <a:gd name="connsiteX47" fmla="*/ 169334 w 508000"/>
                <a:gd name="connsiteY47" fmla="*/ 113174 h 478080"/>
                <a:gd name="connsiteX48" fmla="*/ 174314 w 508000"/>
                <a:gd name="connsiteY48" fmla="*/ 113174 h 478080"/>
                <a:gd name="connsiteX49" fmla="*/ 333687 w 508000"/>
                <a:gd name="connsiteY49" fmla="*/ 113174 h 478080"/>
                <a:gd name="connsiteX50" fmla="*/ 338667 w 508000"/>
                <a:gd name="connsiteY50" fmla="*/ 113174 h 478080"/>
                <a:gd name="connsiteX51" fmla="*/ 338667 w 508000"/>
                <a:gd name="connsiteY51" fmla="*/ 108199 h 478080"/>
                <a:gd name="connsiteX52" fmla="*/ 273922 w 508000"/>
                <a:gd name="connsiteY52" fmla="*/ 68402 h 478080"/>
                <a:gd name="connsiteX53" fmla="*/ 234079 w 508000"/>
                <a:gd name="connsiteY53" fmla="*/ 68402 h 478080"/>
                <a:gd name="connsiteX54" fmla="*/ 234079 w 508000"/>
                <a:gd name="connsiteY54" fmla="*/ 3732 h 478080"/>
                <a:gd name="connsiteX55" fmla="*/ 273922 w 508000"/>
                <a:gd name="connsiteY55" fmla="*/ 3732 h 478080"/>
                <a:gd name="connsiteX56" fmla="*/ 488079 w 508000"/>
                <a:gd name="connsiteY56" fmla="*/ 123123 h 478080"/>
                <a:gd name="connsiteX57" fmla="*/ 508000 w 508000"/>
                <a:gd name="connsiteY57" fmla="*/ 157946 h 478080"/>
                <a:gd name="connsiteX58" fmla="*/ 508000 w 508000"/>
                <a:gd name="connsiteY58" fmla="*/ 172870 h 478080"/>
                <a:gd name="connsiteX59" fmla="*/ 0 w 508000"/>
                <a:gd name="connsiteY59" fmla="*/ 172870 h 478080"/>
                <a:gd name="connsiteX60" fmla="*/ 0 w 508000"/>
                <a:gd name="connsiteY60" fmla="*/ 157946 h 478080"/>
                <a:gd name="connsiteX61" fmla="*/ 19922 w 508000"/>
                <a:gd name="connsiteY61" fmla="*/ 123123 h 478080"/>
                <a:gd name="connsiteX62" fmla="*/ 234079 w 508000"/>
                <a:gd name="connsiteY62" fmla="*/ 3732 h 47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08000" h="478080">
                  <a:moveTo>
                    <a:pt x="69646" y="394096"/>
                  </a:moveTo>
                  <a:lnTo>
                    <a:pt x="438355" y="394096"/>
                  </a:lnTo>
                  <a:lnTo>
                    <a:pt x="438355" y="422773"/>
                  </a:lnTo>
                  <a:lnTo>
                    <a:pt x="473178" y="422773"/>
                  </a:lnTo>
                  <a:lnTo>
                    <a:pt x="473178" y="447354"/>
                  </a:lnTo>
                  <a:lnTo>
                    <a:pt x="497758" y="447354"/>
                  </a:lnTo>
                  <a:lnTo>
                    <a:pt x="497758" y="478080"/>
                  </a:lnTo>
                  <a:lnTo>
                    <a:pt x="14339" y="478080"/>
                  </a:lnTo>
                  <a:lnTo>
                    <a:pt x="14339" y="447354"/>
                  </a:lnTo>
                  <a:lnTo>
                    <a:pt x="38920" y="447354"/>
                  </a:lnTo>
                  <a:lnTo>
                    <a:pt x="38920" y="422773"/>
                  </a:lnTo>
                  <a:lnTo>
                    <a:pt x="69646" y="422773"/>
                  </a:lnTo>
                  <a:close/>
                  <a:moveTo>
                    <a:pt x="362031" y="193354"/>
                  </a:moveTo>
                  <a:cubicBezTo>
                    <a:pt x="362031" y="193354"/>
                    <a:pt x="362031" y="193354"/>
                    <a:pt x="436842" y="193354"/>
                  </a:cubicBezTo>
                  <a:cubicBezTo>
                    <a:pt x="446816" y="193354"/>
                    <a:pt x="456791" y="203368"/>
                    <a:pt x="456791" y="213383"/>
                  </a:cubicBezTo>
                  <a:cubicBezTo>
                    <a:pt x="456791" y="213383"/>
                    <a:pt x="456791" y="213383"/>
                    <a:pt x="456791" y="233411"/>
                  </a:cubicBezTo>
                  <a:cubicBezTo>
                    <a:pt x="456791" y="233411"/>
                    <a:pt x="456791" y="233411"/>
                    <a:pt x="436842" y="233411"/>
                  </a:cubicBezTo>
                  <a:cubicBezTo>
                    <a:pt x="436842" y="233411"/>
                    <a:pt x="436842" y="233411"/>
                    <a:pt x="436842" y="373612"/>
                  </a:cubicBezTo>
                  <a:lnTo>
                    <a:pt x="362031" y="373612"/>
                  </a:lnTo>
                  <a:cubicBezTo>
                    <a:pt x="362031" y="373612"/>
                    <a:pt x="362031" y="373612"/>
                    <a:pt x="362031" y="233411"/>
                  </a:cubicBezTo>
                  <a:cubicBezTo>
                    <a:pt x="362031" y="233411"/>
                    <a:pt x="362031" y="233411"/>
                    <a:pt x="342081" y="233411"/>
                  </a:cubicBezTo>
                  <a:cubicBezTo>
                    <a:pt x="342081" y="233411"/>
                    <a:pt x="342081" y="233411"/>
                    <a:pt x="342081" y="213383"/>
                  </a:cubicBezTo>
                  <a:cubicBezTo>
                    <a:pt x="342081" y="203368"/>
                    <a:pt x="352056" y="193354"/>
                    <a:pt x="362031" y="193354"/>
                  </a:cubicBezTo>
                  <a:close/>
                  <a:moveTo>
                    <a:pt x="218644" y="193354"/>
                  </a:moveTo>
                  <a:cubicBezTo>
                    <a:pt x="218644" y="193354"/>
                    <a:pt x="218644" y="193354"/>
                    <a:pt x="293455" y="193354"/>
                  </a:cubicBezTo>
                  <a:cubicBezTo>
                    <a:pt x="303429" y="193354"/>
                    <a:pt x="313404" y="203368"/>
                    <a:pt x="313404" y="213383"/>
                  </a:cubicBezTo>
                  <a:cubicBezTo>
                    <a:pt x="313404" y="213383"/>
                    <a:pt x="313404" y="213383"/>
                    <a:pt x="313404" y="233411"/>
                  </a:cubicBezTo>
                  <a:cubicBezTo>
                    <a:pt x="313404" y="233411"/>
                    <a:pt x="313404" y="233411"/>
                    <a:pt x="293455" y="233411"/>
                  </a:cubicBezTo>
                  <a:cubicBezTo>
                    <a:pt x="293455" y="233411"/>
                    <a:pt x="293455" y="233411"/>
                    <a:pt x="293455" y="373612"/>
                  </a:cubicBezTo>
                  <a:lnTo>
                    <a:pt x="213656" y="373612"/>
                  </a:lnTo>
                  <a:cubicBezTo>
                    <a:pt x="213656" y="373612"/>
                    <a:pt x="213656" y="373612"/>
                    <a:pt x="213656" y="233411"/>
                  </a:cubicBezTo>
                  <a:cubicBezTo>
                    <a:pt x="213656" y="233411"/>
                    <a:pt x="213656" y="233411"/>
                    <a:pt x="198694" y="233411"/>
                  </a:cubicBezTo>
                  <a:cubicBezTo>
                    <a:pt x="198694" y="233411"/>
                    <a:pt x="198694" y="233411"/>
                    <a:pt x="198694" y="213383"/>
                  </a:cubicBezTo>
                  <a:cubicBezTo>
                    <a:pt x="198694" y="203368"/>
                    <a:pt x="208669" y="193354"/>
                    <a:pt x="218644" y="193354"/>
                  </a:cubicBezTo>
                  <a:close/>
                  <a:moveTo>
                    <a:pt x="73208" y="193354"/>
                  </a:moveTo>
                  <a:cubicBezTo>
                    <a:pt x="73208" y="193354"/>
                    <a:pt x="73208" y="193354"/>
                    <a:pt x="148019" y="193354"/>
                  </a:cubicBezTo>
                  <a:cubicBezTo>
                    <a:pt x="157993" y="193354"/>
                    <a:pt x="167968" y="203368"/>
                    <a:pt x="167968" y="213383"/>
                  </a:cubicBezTo>
                  <a:cubicBezTo>
                    <a:pt x="167968" y="213383"/>
                    <a:pt x="167968" y="213383"/>
                    <a:pt x="167968" y="233411"/>
                  </a:cubicBezTo>
                  <a:cubicBezTo>
                    <a:pt x="167968" y="233411"/>
                    <a:pt x="167968" y="233411"/>
                    <a:pt x="148019" y="233411"/>
                  </a:cubicBezTo>
                  <a:cubicBezTo>
                    <a:pt x="148019" y="233411"/>
                    <a:pt x="148019" y="233411"/>
                    <a:pt x="148019" y="373612"/>
                  </a:cubicBezTo>
                  <a:lnTo>
                    <a:pt x="73208" y="373612"/>
                  </a:lnTo>
                  <a:cubicBezTo>
                    <a:pt x="73208" y="373612"/>
                    <a:pt x="73208" y="373612"/>
                    <a:pt x="73208" y="233411"/>
                  </a:cubicBezTo>
                  <a:cubicBezTo>
                    <a:pt x="73208" y="233411"/>
                    <a:pt x="73208" y="233411"/>
                    <a:pt x="53258" y="233411"/>
                  </a:cubicBezTo>
                  <a:cubicBezTo>
                    <a:pt x="53258" y="233411"/>
                    <a:pt x="53258" y="233411"/>
                    <a:pt x="53258" y="213383"/>
                  </a:cubicBezTo>
                  <a:cubicBezTo>
                    <a:pt x="53258" y="203368"/>
                    <a:pt x="63233" y="193354"/>
                    <a:pt x="73208" y="193354"/>
                  </a:cubicBezTo>
                  <a:close/>
                  <a:moveTo>
                    <a:pt x="234079" y="68402"/>
                  </a:moveTo>
                  <a:cubicBezTo>
                    <a:pt x="234079" y="68402"/>
                    <a:pt x="234079" y="68402"/>
                    <a:pt x="169334" y="108199"/>
                  </a:cubicBezTo>
                  <a:cubicBezTo>
                    <a:pt x="169334" y="108199"/>
                    <a:pt x="169334" y="108199"/>
                    <a:pt x="169334" y="113174"/>
                  </a:cubicBezTo>
                  <a:cubicBezTo>
                    <a:pt x="169334" y="113174"/>
                    <a:pt x="169334" y="113174"/>
                    <a:pt x="174314" y="113174"/>
                  </a:cubicBezTo>
                  <a:lnTo>
                    <a:pt x="333687" y="113174"/>
                  </a:lnTo>
                  <a:cubicBezTo>
                    <a:pt x="338667" y="113174"/>
                    <a:pt x="338667" y="113174"/>
                    <a:pt x="338667" y="113174"/>
                  </a:cubicBezTo>
                  <a:cubicBezTo>
                    <a:pt x="338667" y="108199"/>
                    <a:pt x="338667" y="108199"/>
                    <a:pt x="338667" y="108199"/>
                  </a:cubicBezTo>
                  <a:cubicBezTo>
                    <a:pt x="338667" y="108199"/>
                    <a:pt x="338667" y="108199"/>
                    <a:pt x="273922" y="68402"/>
                  </a:cubicBezTo>
                  <a:cubicBezTo>
                    <a:pt x="258981" y="63428"/>
                    <a:pt x="249020" y="63428"/>
                    <a:pt x="234079" y="68402"/>
                  </a:cubicBezTo>
                  <a:close/>
                  <a:moveTo>
                    <a:pt x="234079" y="3732"/>
                  </a:moveTo>
                  <a:cubicBezTo>
                    <a:pt x="249020" y="-1243"/>
                    <a:pt x="258981" y="-1243"/>
                    <a:pt x="273922" y="3732"/>
                  </a:cubicBezTo>
                  <a:lnTo>
                    <a:pt x="488079" y="123123"/>
                  </a:lnTo>
                  <a:cubicBezTo>
                    <a:pt x="498039" y="128098"/>
                    <a:pt x="508000" y="143022"/>
                    <a:pt x="508000" y="157946"/>
                  </a:cubicBezTo>
                  <a:cubicBezTo>
                    <a:pt x="508000" y="157946"/>
                    <a:pt x="508000" y="157946"/>
                    <a:pt x="508000" y="172870"/>
                  </a:cubicBezTo>
                  <a:cubicBezTo>
                    <a:pt x="508000" y="172870"/>
                    <a:pt x="508000" y="172870"/>
                    <a:pt x="0" y="172870"/>
                  </a:cubicBezTo>
                  <a:cubicBezTo>
                    <a:pt x="0" y="172870"/>
                    <a:pt x="0" y="172870"/>
                    <a:pt x="0" y="157946"/>
                  </a:cubicBezTo>
                  <a:cubicBezTo>
                    <a:pt x="0" y="143022"/>
                    <a:pt x="9961" y="128098"/>
                    <a:pt x="19922" y="123123"/>
                  </a:cubicBezTo>
                  <a:cubicBezTo>
                    <a:pt x="19922" y="123123"/>
                    <a:pt x="19922" y="123123"/>
                    <a:pt x="234079" y="3732"/>
                  </a:cubicBezTo>
                  <a:close/>
                </a:path>
              </a:pathLst>
            </a:custGeom>
            <a:solidFill>
              <a:srgbClr val="4F9A97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AE770A6F-26A1-8746-3093-D7F9B3056F31}"/>
              </a:ext>
            </a:extLst>
          </p:cNvPr>
          <p:cNvGrpSpPr/>
          <p:nvPr/>
        </p:nvGrpSpPr>
        <p:grpSpPr>
          <a:xfrm>
            <a:off x="8914130" y="1775142"/>
            <a:ext cx="1313180" cy="1497965"/>
            <a:chOff x="8877300" y="2834333"/>
            <a:chExt cx="1458180" cy="1663040"/>
          </a:xfrm>
          <a:solidFill>
            <a:srgbClr val="F8C002"/>
          </a:solidFill>
        </p:grpSpPr>
        <p:sp>
          <p:nvSpPr>
            <p:cNvPr id="19" name="îṡlide">
              <a:extLst>
                <a:ext uri="{FF2B5EF4-FFF2-40B4-BE49-F238E27FC236}">
                  <a16:creationId xmlns:a16="http://schemas.microsoft.com/office/drawing/2014/main" id="{712859B0-D660-53A3-A3E3-B0E682DD5F20}"/>
                </a:ext>
              </a:extLst>
            </p:cNvPr>
            <p:cNvSpPr/>
            <p:nvPr/>
          </p:nvSpPr>
          <p:spPr bwMode="auto">
            <a:xfrm>
              <a:off x="8877300" y="2834333"/>
              <a:ext cx="1458180" cy="1663040"/>
            </a:xfrm>
            <a:custGeom>
              <a:avLst/>
              <a:gdLst>
                <a:gd name="T0" fmla="*/ 573 w 1146"/>
                <a:gd name="T1" fmla="*/ 0 h 1307"/>
                <a:gd name="T2" fmla="*/ 1146 w 1146"/>
                <a:gd name="T3" fmla="*/ 287 h 1307"/>
                <a:gd name="T4" fmla="*/ 1146 w 1146"/>
                <a:gd name="T5" fmla="*/ 1021 h 1307"/>
                <a:gd name="T6" fmla="*/ 573 w 1146"/>
                <a:gd name="T7" fmla="*/ 1307 h 1307"/>
                <a:gd name="T8" fmla="*/ 0 w 1146"/>
                <a:gd name="T9" fmla="*/ 1021 h 1307"/>
                <a:gd name="T10" fmla="*/ 0 w 1146"/>
                <a:gd name="T11" fmla="*/ 287 h 1307"/>
                <a:gd name="T12" fmla="*/ 573 w 1146"/>
                <a:gd name="T13" fmla="*/ 0 h 1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6" h="1307">
                  <a:moveTo>
                    <a:pt x="573" y="0"/>
                  </a:moveTo>
                  <a:lnTo>
                    <a:pt x="1146" y="287"/>
                  </a:lnTo>
                  <a:lnTo>
                    <a:pt x="1146" y="1021"/>
                  </a:lnTo>
                  <a:lnTo>
                    <a:pt x="573" y="1307"/>
                  </a:lnTo>
                  <a:lnTo>
                    <a:pt x="0" y="1021"/>
                  </a:lnTo>
                  <a:lnTo>
                    <a:pt x="0" y="287"/>
                  </a:lnTo>
                  <a:lnTo>
                    <a:pt x="573" y="0"/>
                  </a:lnTo>
                  <a:close/>
                </a:path>
              </a:pathLst>
            </a:custGeom>
            <a:noFill/>
            <a:ln w="28575">
              <a:solidFill>
                <a:srgbClr val="2AC1BC"/>
              </a:solidFill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0" name="íṩḷîḍè">
              <a:extLst>
                <a:ext uri="{FF2B5EF4-FFF2-40B4-BE49-F238E27FC236}">
                  <a16:creationId xmlns:a16="http://schemas.microsoft.com/office/drawing/2014/main" id="{AD54FE37-D156-1369-5CEC-B6020E0503CB}"/>
                </a:ext>
              </a:extLst>
            </p:cNvPr>
            <p:cNvSpPr/>
            <p:nvPr/>
          </p:nvSpPr>
          <p:spPr>
            <a:xfrm>
              <a:off x="9340962" y="3400425"/>
              <a:ext cx="530856" cy="530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solidFill>
              <a:srgbClr val="4F9A97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</p:grpSp>
      <p:sp>
        <p:nvSpPr>
          <p:cNvPr id="22" name="Group 2">
            <a:extLst>
              <a:ext uri="{FF2B5EF4-FFF2-40B4-BE49-F238E27FC236}">
                <a16:creationId xmlns:a16="http://schemas.microsoft.com/office/drawing/2014/main" id="{C60EA4F0-BF93-AE1A-36B0-628E16BAF2F0}"/>
              </a:ext>
            </a:extLst>
          </p:cNvPr>
          <p:cNvSpPr txBox="1"/>
          <p:nvPr/>
        </p:nvSpPr>
        <p:spPr>
          <a:xfrm>
            <a:off x="1680528" y="3528377"/>
            <a:ext cx="159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배달의민족 도현" panose="020B0600000101010101" pitchFamily="50" charset="-127"/>
                <a:sym typeface="Arial"/>
              </a:rPr>
              <a:t>01 </a:t>
            </a:r>
          </a:p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배달의민족 도현" panose="020B0600000101010101" pitchFamily="50" charset="-127"/>
                <a:sym typeface="Arial"/>
              </a:rPr>
              <a:t>Overview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rial" panose="020B0503020204020204" charset="-122"/>
              <a:sym typeface="Arial"/>
            </a:endParaRPr>
          </a:p>
        </p:txBody>
      </p:sp>
      <p:sp>
        <p:nvSpPr>
          <p:cNvPr id="23" name="Group 10">
            <a:extLst>
              <a:ext uri="{FF2B5EF4-FFF2-40B4-BE49-F238E27FC236}">
                <a16:creationId xmlns:a16="http://schemas.microsoft.com/office/drawing/2014/main" id="{F75107E2-AE1F-60E2-CC37-4C5035DAD90E}"/>
              </a:ext>
            </a:extLst>
          </p:cNvPr>
          <p:cNvSpPr txBox="1"/>
          <p:nvPr/>
        </p:nvSpPr>
        <p:spPr>
          <a:xfrm>
            <a:off x="1726248" y="4253596"/>
            <a:ext cx="2125237" cy="134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팀원 소개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기획 배경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서비스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Overview</a:t>
            </a: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작업 및 일정관리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endParaRPr lang="zh-CN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</p:txBody>
      </p:sp>
      <p:sp>
        <p:nvSpPr>
          <p:cNvPr id="24" name="Group 11">
            <a:extLst>
              <a:ext uri="{FF2B5EF4-FFF2-40B4-BE49-F238E27FC236}">
                <a16:creationId xmlns:a16="http://schemas.microsoft.com/office/drawing/2014/main" id="{10C6F827-2672-FA35-3701-FE7CA2930730}"/>
              </a:ext>
            </a:extLst>
          </p:cNvPr>
          <p:cNvSpPr txBox="1"/>
          <p:nvPr/>
        </p:nvSpPr>
        <p:spPr>
          <a:xfrm>
            <a:off x="3872950" y="3528377"/>
            <a:ext cx="201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02 </a:t>
            </a:r>
          </a:p>
          <a:p>
            <a:pPr algn="ctr" fontAlgn="auto">
              <a:lnSpc>
                <a:spcPct val="1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답변 생성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서비스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5" name="Group 17">
            <a:extLst>
              <a:ext uri="{FF2B5EF4-FFF2-40B4-BE49-F238E27FC236}">
                <a16:creationId xmlns:a16="http://schemas.microsoft.com/office/drawing/2014/main" id="{86295C2E-826A-C46E-5BB7-5A63553A8565}"/>
              </a:ext>
            </a:extLst>
          </p:cNvPr>
          <p:cNvSpPr txBox="1"/>
          <p:nvPr/>
        </p:nvSpPr>
        <p:spPr>
          <a:xfrm>
            <a:off x="4310552" y="4253596"/>
            <a:ext cx="1793831" cy="184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Overview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모델 선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정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전처리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모델링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고도화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평가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fontAlgn="auto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 </a:t>
            </a:r>
            <a:endParaRPr lang="zh-CN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</p:txBody>
      </p:sp>
      <p:sp>
        <p:nvSpPr>
          <p:cNvPr id="26" name="Group 18">
            <a:extLst>
              <a:ext uri="{FF2B5EF4-FFF2-40B4-BE49-F238E27FC236}">
                <a16:creationId xmlns:a16="http://schemas.microsoft.com/office/drawing/2014/main" id="{5AAC18E1-C8B0-ABEB-3B36-B520A2E12AA5}"/>
              </a:ext>
            </a:extLst>
          </p:cNvPr>
          <p:cNvSpPr txBox="1"/>
          <p:nvPr/>
        </p:nvSpPr>
        <p:spPr>
          <a:xfrm>
            <a:off x="6201435" y="3528377"/>
            <a:ext cx="201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03 </a:t>
            </a:r>
          </a:p>
          <a:p>
            <a:pPr algn="ctr" fontAlgn="auto">
              <a:lnSpc>
                <a:spcPct val="1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리뷰 분석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서비스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27" name="Group 20">
            <a:extLst>
              <a:ext uri="{FF2B5EF4-FFF2-40B4-BE49-F238E27FC236}">
                <a16:creationId xmlns:a16="http://schemas.microsoft.com/office/drawing/2014/main" id="{712ACFD1-58CA-EB5B-ED5D-3F0A3F60C983}"/>
              </a:ext>
            </a:extLst>
          </p:cNvPr>
          <p:cNvSpPr txBox="1"/>
          <p:nvPr/>
        </p:nvSpPr>
        <p:spPr>
          <a:xfrm>
            <a:off x="8636635" y="3528377"/>
            <a:ext cx="186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04 </a:t>
            </a:r>
          </a:p>
          <a:p>
            <a:pPr algn="ctr" fontAlgn="auto">
              <a:lnSpc>
                <a:spcPct val="10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시현 및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Arial"/>
              </a:rPr>
              <a:t>Q&amp;A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Arial"/>
            </a:endParaRPr>
          </a:p>
        </p:txBody>
      </p:sp>
      <p:sp>
        <p:nvSpPr>
          <p:cNvPr id="30" name="Group 17">
            <a:extLst>
              <a:ext uri="{FF2B5EF4-FFF2-40B4-BE49-F238E27FC236}">
                <a16:creationId xmlns:a16="http://schemas.microsoft.com/office/drawing/2014/main" id="{318ADA5F-8A7E-944F-A363-B2992E6DC506}"/>
              </a:ext>
            </a:extLst>
          </p:cNvPr>
          <p:cNvSpPr txBox="1"/>
          <p:nvPr/>
        </p:nvSpPr>
        <p:spPr>
          <a:xfrm>
            <a:off x="6602024" y="4253596"/>
            <a:ext cx="1793831" cy="1594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Overview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모델 선정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전처리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모델링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고도화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서비스 확장 </a:t>
            </a:r>
            <a:endParaRPr lang="zh-CN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</p:txBody>
      </p:sp>
      <p:sp>
        <p:nvSpPr>
          <p:cNvPr id="31" name="Group 17">
            <a:extLst>
              <a:ext uri="{FF2B5EF4-FFF2-40B4-BE49-F238E27FC236}">
                <a16:creationId xmlns:a16="http://schemas.microsoft.com/office/drawing/2014/main" id="{CF654D39-D8F9-214D-9625-7D136F87F47A}"/>
              </a:ext>
            </a:extLst>
          </p:cNvPr>
          <p:cNvSpPr txBox="1"/>
          <p:nvPr/>
        </p:nvSpPr>
        <p:spPr>
          <a:xfrm>
            <a:off x="8893497" y="4253596"/>
            <a:ext cx="1793831" cy="108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서비스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시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현</a:t>
            </a:r>
            <a:endParaRPr lang="en-US" altLang="zh-CN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Q&amp;A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 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함초롬돋움" panose="02030504000101010101" pitchFamily="18" charset="-127"/>
                <a:sym typeface="Arial"/>
              </a:rPr>
              <a:t>참고문헌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함초롬돋움" panose="02030504000101010101" pitchFamily="18" charset="-127"/>
              <a:sym typeface="Arial"/>
            </a:endParaRPr>
          </a:p>
          <a:p>
            <a:pPr marL="171450" indent="-171450" fontAlgn="auto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함초롬돋움" panose="02030504000101010101" pitchFamily="18" charset="-127"/>
                <a:sym typeface="Arial"/>
              </a:rPr>
              <a:t>Thanks to</a:t>
            </a:r>
            <a:endParaRPr lang="zh-CN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함초롬돋움" panose="02030504000101010101" pitchFamily="18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49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oup 8">
            <a:extLst>
              <a:ext uri="{FF2B5EF4-FFF2-40B4-BE49-F238E27FC236}">
                <a16:creationId xmlns:a16="http://schemas.microsoft.com/office/drawing/2014/main" id="{A474C2AE-8974-B6E0-4E12-F78C38D0B712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" name="Rectangle 28">
            <a:extLst>
              <a:ext uri="{FF2B5EF4-FFF2-40B4-BE49-F238E27FC236}">
                <a16:creationId xmlns:a16="http://schemas.microsoft.com/office/drawing/2014/main" id="{C70779C0-E292-A102-9FC3-7760287A0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전처리 및 증강을 거친 데이터 학습 후 확률적 샘플링 방식으로 </a:t>
            </a:r>
            <a:r>
              <a:rPr lang="en-US" altLang="ko-KR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Hyperparameter-tuning</a:t>
            </a:r>
            <a:r>
              <a:rPr lang="ko-KR" altLang="en-US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함</a:t>
            </a:r>
            <a:endParaRPr lang="en-US" altLang="ko-KR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A026FC-3435-A979-90BB-03D9EDFCE699}"/>
              </a:ext>
            </a:extLst>
          </p:cNvPr>
          <p:cNvSpPr txBox="1"/>
          <p:nvPr/>
        </p:nvSpPr>
        <p:spPr>
          <a:xfrm>
            <a:off x="2184622" y="2540741"/>
            <a:ext cx="3158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…</a:t>
            </a:r>
            <a:endParaRPr kumimoji="1" lang="ko-KR" altLang="en-US" sz="13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6EBDD4-A035-6AD2-5406-A564BE3956F1}"/>
              </a:ext>
            </a:extLst>
          </p:cNvPr>
          <p:cNvSpPr txBox="1"/>
          <p:nvPr/>
        </p:nvSpPr>
        <p:spPr>
          <a:xfrm>
            <a:off x="2150263" y="4373874"/>
            <a:ext cx="3158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…</a:t>
            </a:r>
            <a:endParaRPr kumimoji="1" lang="ko-KR" altLang="en-US" sz="13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1C3C65A-FF43-C387-70EB-E55159F148B5}"/>
              </a:ext>
            </a:extLst>
          </p:cNvPr>
          <p:cNvGrpSpPr/>
          <p:nvPr/>
        </p:nvGrpSpPr>
        <p:grpSpPr>
          <a:xfrm>
            <a:off x="672164" y="1608539"/>
            <a:ext cx="4802975" cy="233557"/>
            <a:chOff x="633174" y="1877458"/>
            <a:chExt cx="5013651" cy="28800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E34252-FE20-3CA7-2EC6-F71AE6303846}"/>
                </a:ext>
              </a:extLst>
            </p:cNvPr>
            <p:cNvSpPr txBox="1"/>
            <p:nvPr/>
          </p:nvSpPr>
          <p:spPr>
            <a:xfrm>
              <a:off x="666515" y="1877458"/>
              <a:ext cx="498031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loss 0.25 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의 최종 모델 선정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E03F312-BB51-9291-0C27-588D5E623CF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219B796-0F1C-C306-509F-A9E36FD1B37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FF79CC1-EC9F-F03C-4A9C-0C0D49CE055C}"/>
              </a:ext>
            </a:extLst>
          </p:cNvPr>
          <p:cNvSpPr txBox="1"/>
          <p:nvPr/>
        </p:nvSpPr>
        <p:spPr>
          <a:xfrm>
            <a:off x="672164" y="6139432"/>
            <a:ext cx="4608962" cy="292388"/>
          </a:xfrm>
          <a:prstGeom prst="rect">
            <a:avLst/>
          </a:prstGeom>
          <a:noFill/>
          <a:ln>
            <a:solidFill>
              <a:srgbClr val="4F9A97"/>
            </a:solidFill>
          </a:ln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kumimoji="1" lang="en-US" altLang="ko-KR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SSA</a:t>
            </a:r>
            <a:r>
              <a:rPr kumimoji="1" lang="ko-KR" altLang="en-US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 평가를 통해 최고 점수</a:t>
            </a:r>
            <a:r>
              <a:rPr kumimoji="1" lang="en-US" altLang="ko-KR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(0.54) </a:t>
            </a:r>
            <a:r>
              <a:rPr kumimoji="1" lang="ko-KR" altLang="en-US" sz="1300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모델을 선정함</a:t>
            </a:r>
            <a:endParaRPr kumimoji="1" lang="en-US" altLang="ko-KR" sz="1300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282151F2-0C0C-2C84-050D-B615F187DBDC}"/>
              </a:ext>
            </a:extLst>
          </p:cNvPr>
          <p:cNvSpPr/>
          <p:nvPr/>
        </p:nvSpPr>
        <p:spPr>
          <a:xfrm rot="5400000">
            <a:off x="4240405" y="3394111"/>
            <a:ext cx="3366030" cy="667227"/>
          </a:xfrm>
          <a:prstGeom prst="triangle">
            <a:avLst/>
          </a:prstGeom>
          <a:solidFill>
            <a:srgbClr val="2AC1BC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586367-C442-7909-87F3-C51293DC74D4}"/>
              </a:ext>
            </a:extLst>
          </p:cNvPr>
          <p:cNvGrpSpPr/>
          <p:nvPr/>
        </p:nvGrpSpPr>
        <p:grpSpPr>
          <a:xfrm>
            <a:off x="6421042" y="1608538"/>
            <a:ext cx="5644056" cy="775867"/>
            <a:chOff x="6234432" y="1970850"/>
            <a:chExt cx="5644056" cy="77586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C22EF56-68EA-0498-B52C-DEF98D778F85}"/>
                </a:ext>
              </a:extLst>
            </p:cNvPr>
            <p:cNvGrpSpPr/>
            <p:nvPr/>
          </p:nvGrpSpPr>
          <p:grpSpPr>
            <a:xfrm>
              <a:off x="6234432" y="1970850"/>
              <a:ext cx="3027468" cy="247055"/>
              <a:chOff x="633174" y="1877458"/>
              <a:chExt cx="3315571" cy="28419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25133A-37C0-6768-5D15-8B6778AF6914}"/>
                  </a:ext>
                </a:extLst>
              </p:cNvPr>
              <p:cNvSpPr txBox="1"/>
              <p:nvPr/>
            </p:nvSpPr>
            <p:spPr>
              <a:xfrm>
                <a:off x="666516" y="1877458"/>
                <a:ext cx="3185069" cy="284196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 anchorCtr="0">
                <a:noAutofit/>
              </a:bodyPr>
              <a:lstStyle/>
              <a:p>
                <a:pPr defTabSz="888038">
                  <a:lnSpc>
                    <a:spcPct val="110000"/>
                  </a:lnSpc>
                  <a:spcAft>
                    <a:spcPts val="291"/>
                  </a:spcAft>
                  <a:defRPr/>
                </a:pPr>
                <a:r>
                  <a:rPr lang="ko-KR" altLang="en-US" sz="14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확률적 샘플링 </a:t>
                </a:r>
                <a:r>
                  <a:rPr lang="en-US" altLang="ko-KR" sz="14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vs</a:t>
                </a:r>
                <a:r>
                  <a:rPr lang="ko-KR" altLang="en-US" sz="1400" b="1" dirty="0">
                    <a:ln>
                      <a:solidFill>
                        <a:srgbClr val="00338D">
                          <a:alpha val="0"/>
                        </a:srgbClr>
                      </a:solidFill>
                    </a:ln>
                    <a:solidFill>
                      <a:srgbClr val="145C5A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 결정적 샘플링</a:t>
                </a:r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208E6351-4A3D-D161-678B-0D3132D3E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74" y="1880084"/>
                <a:ext cx="3315571" cy="0"/>
              </a:xfrm>
              <a:prstGeom prst="line">
                <a:avLst/>
              </a:prstGeom>
              <a:ln w="19050">
                <a:solidFill>
                  <a:srgbClr val="2AC1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64917C03-3EAF-0672-0F1B-120301332E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174" y="2161503"/>
                <a:ext cx="3315571" cy="0"/>
              </a:xfrm>
              <a:prstGeom prst="line">
                <a:avLst/>
              </a:prstGeom>
              <a:ln w="19050">
                <a:solidFill>
                  <a:srgbClr val="2AC1B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77419A0-3F8F-7916-82F6-276B1418299B}"/>
                </a:ext>
              </a:extLst>
            </p:cNvPr>
            <p:cNvSpPr txBox="1"/>
            <p:nvPr/>
          </p:nvSpPr>
          <p:spPr>
            <a:xfrm>
              <a:off x="6234432" y="2254274"/>
              <a:ext cx="5644056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3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확률적 샘플링 </a:t>
              </a:r>
              <a:r>
                <a:rPr lang="en-US" altLang="ko-KR" sz="13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(Stochastic) : </a:t>
              </a:r>
              <a:r>
                <a:rPr lang="ko-KR" altLang="en-US" sz="13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매번 다른 결과를 생성하도록 허용</a:t>
              </a:r>
              <a:r>
                <a:rPr lang="en-US" altLang="ko-KR" sz="13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(</a:t>
              </a:r>
              <a:r>
                <a:rPr lang="ko-KR" altLang="en-US" sz="13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채택</a:t>
              </a:r>
              <a:r>
                <a:rPr lang="en-US" altLang="ko-KR" sz="1300" b="1" dirty="0"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kumimoji="1" lang="ko-KR" altLang="en-US" sz="1300" dirty="0" err="1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탐욕적</a:t>
              </a:r>
              <a:r>
                <a:rPr kumimoji="1" lang="ko-KR" altLang="en-US" sz="13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 샘플링 </a:t>
              </a:r>
              <a:r>
                <a:rPr kumimoji="1" lang="en-US" altLang="ko-KR" sz="13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(Deterministic) : </a:t>
              </a:r>
              <a:r>
                <a:rPr lang="ko-KR" altLang="en-US" sz="1300" dirty="0"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동일 입력에 대해 동일한 출력 생성</a:t>
              </a:r>
              <a:endParaRPr lang="en-US" altLang="ko-KR" sz="13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E009F5-C7E0-E25C-7AC6-600B3692903E}"/>
              </a:ext>
            </a:extLst>
          </p:cNvPr>
          <p:cNvGrpSpPr/>
          <p:nvPr/>
        </p:nvGrpSpPr>
        <p:grpSpPr>
          <a:xfrm>
            <a:off x="6442013" y="2534093"/>
            <a:ext cx="3005329" cy="260606"/>
            <a:chOff x="633174" y="1877458"/>
            <a:chExt cx="3846623" cy="2840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FE158B-9DC3-8EA6-1E27-2C03CEE23C8D}"/>
                </a:ext>
              </a:extLst>
            </p:cNvPr>
            <p:cNvSpPr txBox="1"/>
            <p:nvPr/>
          </p:nvSpPr>
          <p:spPr>
            <a:xfrm>
              <a:off x="666516" y="1877458"/>
              <a:ext cx="3813281" cy="257115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Hyperparameter-tuning</a:t>
              </a: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 </a:t>
              </a:r>
              <a:endParaRPr lang="ko-KR" altLang="en-US" sz="13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9DDF1A0-EE5D-24E3-E9FF-2C3495B0E818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6CB339F-4AEF-2319-9F1E-8A3929AA8306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2275A73-3F35-59D4-075D-66A88A0736E9}"/>
              </a:ext>
            </a:extLst>
          </p:cNvPr>
          <p:cNvSpPr txBox="1"/>
          <p:nvPr/>
        </p:nvSpPr>
        <p:spPr>
          <a:xfrm>
            <a:off x="6472247" y="2854146"/>
            <a:ext cx="5378445" cy="492443"/>
          </a:xfrm>
          <a:prstGeom prst="rect">
            <a:avLst/>
          </a:prstGeom>
          <a:noFill/>
          <a:ln>
            <a:solidFill>
              <a:srgbClr val="4F9A97"/>
            </a:solidFill>
          </a:ln>
        </p:spPr>
        <p:txBody>
          <a:bodyPr wrap="square" lIns="72000" rIns="72000" rtlCol="0">
            <a:spAutoFit/>
          </a:bodyPr>
          <a:lstStyle>
            <a:defPPr>
              <a:defRPr lang="ko-KR"/>
            </a:defPPr>
            <a:lvl1pPr latinLnBrk="0">
              <a:defRPr kumimoji="1" sz="1300">
                <a:latin typeface="+mn-ea"/>
              </a:defRPr>
            </a:lvl1pPr>
          </a:lstStyle>
          <a:p>
            <a:r>
              <a:rPr lang="ko-KR" altLang="en-US" dirty="0">
                <a:sym typeface="Wingdings" panose="05000000000000000000" pitchFamily="2" charset="2"/>
              </a:rPr>
              <a:t>매번 새로운 답변 도출을 위한 확률적 샘플링 활용하였으며</a:t>
            </a:r>
            <a:r>
              <a:rPr lang="en-US" altLang="ko-KR" dirty="0">
                <a:sym typeface="Wingdings" panose="05000000000000000000" pitchFamily="2" charset="2"/>
              </a:rPr>
              <a:t>,</a:t>
            </a:r>
            <a:r>
              <a:rPr lang="ko-KR" altLang="en-US" dirty="0">
                <a:sym typeface="Wingdings" panose="05000000000000000000" pitchFamily="2" charset="2"/>
              </a:rPr>
              <a:t> 동시에 상대적으로 안정적인 답변을 생성할 수 있도록 </a:t>
            </a:r>
            <a:r>
              <a:rPr lang="en-US" altLang="ko-KR" dirty="0">
                <a:sym typeface="Wingdings" panose="05000000000000000000" pitchFamily="2" charset="2"/>
              </a:rPr>
              <a:t>temperature, </a:t>
            </a:r>
            <a:r>
              <a:rPr lang="en-US" altLang="ko-KR" dirty="0" err="1">
                <a:sym typeface="Wingdings" panose="05000000000000000000" pitchFamily="2" charset="2"/>
              </a:rPr>
              <a:t>top_k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등을 조정함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BB96D-168D-1B52-F57D-5414283C48D7}"/>
              </a:ext>
            </a:extLst>
          </p:cNvPr>
          <p:cNvSpPr txBox="1"/>
          <p:nvPr/>
        </p:nvSpPr>
        <p:spPr>
          <a:xfrm>
            <a:off x="9458239" y="3567222"/>
            <a:ext cx="2442416" cy="25496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108000" indent="-180000">
              <a:lnSpc>
                <a:spcPct val="150000"/>
              </a:lnSpc>
              <a:buFont typeface="Arial" panose="020B0604020202020204" pitchFamily="34" charset="0"/>
              <a:buChar char="•"/>
              <a:defRPr sz="1200">
                <a:latin typeface="+mj-ea"/>
                <a:ea typeface="+mj-ea"/>
              </a:defRPr>
            </a:lvl1pPr>
          </a:lstStyle>
          <a:p>
            <a:r>
              <a:rPr lang="en-US" altLang="ko-KR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max_len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= 128</a:t>
            </a:r>
          </a:p>
          <a:p>
            <a:r>
              <a:rPr lang="en-US" altLang="ko-KR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repetition_penalty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= 2.0 </a:t>
            </a:r>
          </a:p>
          <a:p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num_beams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= 1</a:t>
            </a:r>
          </a:p>
          <a:p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num_return_sequences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= 1</a:t>
            </a:r>
          </a:p>
          <a:p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no_repeat_ngram_size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= 4</a:t>
            </a:r>
          </a:p>
          <a:p>
            <a:r>
              <a:rPr lang="en-US" altLang="ko-KR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do_sample</a:t>
            </a:r>
            <a:r>
              <a:rPr lang="en-US" altLang="ko-KR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= True</a:t>
            </a:r>
          </a:p>
          <a:p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temperature = 0.8</a:t>
            </a:r>
          </a:p>
          <a:p>
            <a:r>
              <a:rPr lang="en-US" altLang="ko-KR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top_k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= 90</a:t>
            </a:r>
          </a:p>
          <a:p>
            <a:r>
              <a:rPr lang="en-US" altLang="ko-KR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top_p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= 0.95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E07CCA0-27A6-9D42-A523-C52990872A5A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FC3E63C-FEBB-0D4D-A16D-D7080C8DBE4B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81" name="오각형[P] 17">
                <a:extLst>
                  <a:ext uri="{FF2B5EF4-FFF2-40B4-BE49-F238E27FC236}">
                    <a16:creationId xmlns:a16="http://schemas.microsoft.com/office/drawing/2014/main" id="{4F8A01EB-3193-2148-A13D-002521F00837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82" name="오각형[P] 19">
                <a:extLst>
                  <a:ext uri="{FF2B5EF4-FFF2-40B4-BE49-F238E27FC236}">
                    <a16:creationId xmlns:a16="http://schemas.microsoft.com/office/drawing/2014/main" id="{72022EB9-C114-D642-90FD-9E62795533F0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83" name="오각형[P] 21">
                <a:extLst>
                  <a:ext uri="{FF2B5EF4-FFF2-40B4-BE49-F238E27FC236}">
                    <a16:creationId xmlns:a16="http://schemas.microsoft.com/office/drawing/2014/main" id="{3FD895D0-724A-624B-A583-C1A5FD2791D0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84" name="오각형[P] 22">
                <a:extLst>
                  <a:ext uri="{FF2B5EF4-FFF2-40B4-BE49-F238E27FC236}">
                    <a16:creationId xmlns:a16="http://schemas.microsoft.com/office/drawing/2014/main" id="{63A96B5B-BD49-4149-AFBF-EF1429A16F4F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85" name="오각형[P] 15">
                <a:extLst>
                  <a:ext uri="{FF2B5EF4-FFF2-40B4-BE49-F238E27FC236}">
                    <a16:creationId xmlns:a16="http://schemas.microsoft.com/office/drawing/2014/main" id="{0FDD093A-B95F-D44E-B604-39565F87F3E4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Dotum Bold" panose="00000800000000000000" pitchFamily="2" charset="-127"/>
                    <a:ea typeface="KoPubWorldDotum Bold" panose="00000800000000000000" pitchFamily="2" charset="-127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80" name="오각형[P] 22">
              <a:extLst>
                <a:ext uri="{FF2B5EF4-FFF2-40B4-BE49-F238E27FC236}">
                  <a16:creationId xmlns:a16="http://schemas.microsoft.com/office/drawing/2014/main" id="{D696950D-3A18-0C4E-96EE-78068B8300F2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Dotum Bold" panose="00000800000000000000" pitchFamily="2" charset="-127"/>
                  <a:ea typeface="KoPubWorldDotum Bold" panose="00000800000000000000" pitchFamily="2" charset="-127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1562CD7-D43D-DF13-2DF1-8A31424F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033" y="3594821"/>
            <a:ext cx="2792694" cy="2657678"/>
          </a:xfrm>
          <a:prstGeom prst="rect">
            <a:avLst/>
          </a:prstGeom>
          <a:ln>
            <a:solidFill>
              <a:srgbClr val="2AC1BC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F6EE233-A099-8DCB-4895-CC4F0461C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64" y="2002321"/>
            <a:ext cx="1971675" cy="533400"/>
          </a:xfrm>
          <a:prstGeom prst="rect">
            <a:avLst/>
          </a:prstGeom>
          <a:ln>
            <a:solidFill>
              <a:srgbClr val="408080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AA815B8-5C93-80B5-19FC-95A673244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101" y="2775568"/>
            <a:ext cx="1933575" cy="523875"/>
          </a:xfrm>
          <a:prstGeom prst="rect">
            <a:avLst/>
          </a:prstGeom>
          <a:ln>
            <a:solidFill>
              <a:srgbClr val="40808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ED6401-0369-7D31-C9CB-43B52E110981}"/>
              </a:ext>
            </a:extLst>
          </p:cNvPr>
          <p:cNvSpPr txBox="1"/>
          <p:nvPr/>
        </p:nvSpPr>
        <p:spPr>
          <a:xfrm>
            <a:off x="2836375" y="3270316"/>
            <a:ext cx="3158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…</a:t>
            </a:r>
            <a:endParaRPr kumimoji="1" lang="ko-KR" altLang="en-US" sz="13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F58E3D6-FF29-2FB2-C5A8-53534AC643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277" y="3498758"/>
            <a:ext cx="2205747" cy="1209603"/>
          </a:xfrm>
          <a:prstGeom prst="rect">
            <a:avLst/>
          </a:prstGeom>
          <a:ln>
            <a:solidFill>
              <a:srgbClr val="408080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9E8D135-8056-F8FA-2F0F-E53781A613B1}"/>
              </a:ext>
            </a:extLst>
          </p:cNvPr>
          <p:cNvSpPr txBox="1"/>
          <p:nvPr/>
        </p:nvSpPr>
        <p:spPr>
          <a:xfrm>
            <a:off x="3692410" y="4661371"/>
            <a:ext cx="3158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00" b="1" dirty="0">
                <a:latin typeface="KoPubWorldDotum Bold" panose="00000800000000000000" pitchFamily="2" charset="-127"/>
                <a:ea typeface="KoPubWorldDotum Bold" panose="00000800000000000000" pitchFamily="2" charset="-127"/>
                <a:cs typeface="KoPubWorldDotum Bold" panose="00000800000000000000" pitchFamily="2" charset="-127"/>
              </a:rPr>
              <a:t>…</a:t>
            </a:r>
            <a:endParaRPr kumimoji="1" lang="ko-KR" altLang="en-US" sz="1300" b="1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B2559E21-AD42-F045-0AFE-F8E47ADE7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4596" y="4934432"/>
            <a:ext cx="2028825" cy="1066800"/>
          </a:xfrm>
          <a:prstGeom prst="rect">
            <a:avLst/>
          </a:prstGeom>
          <a:ln>
            <a:solidFill>
              <a:srgbClr val="408080"/>
            </a:solidFill>
          </a:ln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2E5EF5-7DBF-1147-A17A-FB8707303955}"/>
              </a:ext>
            </a:extLst>
          </p:cNvPr>
          <p:cNvSpPr/>
          <p:nvPr/>
        </p:nvSpPr>
        <p:spPr>
          <a:xfrm>
            <a:off x="3135085" y="4876191"/>
            <a:ext cx="2220686" cy="33029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81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F78EDA-12AB-08EC-802F-4CF5577CD25E}"/>
              </a:ext>
            </a:extLst>
          </p:cNvPr>
          <p:cNvGrpSpPr/>
          <p:nvPr/>
        </p:nvGrpSpPr>
        <p:grpSpPr>
          <a:xfrm>
            <a:off x="739779" y="1656848"/>
            <a:ext cx="2810817" cy="267365"/>
            <a:chOff x="633174" y="1877458"/>
            <a:chExt cx="3967684" cy="28404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FA0CDA-A738-5BA8-E508-774853420A5C}"/>
                </a:ext>
              </a:extLst>
            </p:cNvPr>
            <p:cNvSpPr txBox="1"/>
            <p:nvPr/>
          </p:nvSpPr>
          <p:spPr>
            <a:xfrm>
              <a:off x="666515" y="1877458"/>
              <a:ext cx="3934343" cy="26704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Rule Based 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방식 답변생성 예시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032A914-3EBE-518D-1F05-7553134738B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62644EBD-1E49-38BA-FA2F-C88452673412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Group 8">
            <a:extLst>
              <a:ext uri="{FF2B5EF4-FFF2-40B4-BE49-F238E27FC236}">
                <a16:creationId xmlns:a16="http://schemas.microsoft.com/office/drawing/2014/main" id="{45D4274E-8E4F-5F76-733E-A380D5ED966A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B03112-FB46-4D4C-9403-21C62D7B674F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7622D3A-1DB6-E341-9B79-39385BCA18FA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46" name="오각형[P] 17">
                <a:extLst>
                  <a:ext uri="{FF2B5EF4-FFF2-40B4-BE49-F238E27FC236}">
                    <a16:creationId xmlns:a16="http://schemas.microsoft.com/office/drawing/2014/main" id="{6F3D3670-F7D2-D64F-BA79-30EDBB661789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47" name="오각형[P] 19">
                <a:extLst>
                  <a:ext uri="{FF2B5EF4-FFF2-40B4-BE49-F238E27FC236}">
                    <a16:creationId xmlns:a16="http://schemas.microsoft.com/office/drawing/2014/main" id="{9D4F582F-8507-0D45-A017-4553CEC1A6E3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고도화</a:t>
                </a:r>
              </a:p>
            </p:txBody>
          </p:sp>
          <p:sp>
            <p:nvSpPr>
              <p:cNvPr id="48" name="오각형[P] 21">
                <a:extLst>
                  <a:ext uri="{FF2B5EF4-FFF2-40B4-BE49-F238E27FC236}">
                    <a16:creationId xmlns:a16="http://schemas.microsoft.com/office/drawing/2014/main" id="{4C682713-FB67-0045-8FD2-3CB2927AD129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평가</a:t>
                </a:r>
              </a:p>
            </p:txBody>
          </p:sp>
          <p:sp>
            <p:nvSpPr>
              <p:cNvPr id="49" name="오각형[P] 22">
                <a:extLst>
                  <a:ext uri="{FF2B5EF4-FFF2-40B4-BE49-F238E27FC236}">
                    <a16:creationId xmlns:a16="http://schemas.microsoft.com/office/drawing/2014/main" id="{B4B44E1F-03C6-CA40-AC2E-4EEEB8844408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50" name="오각형[P] 15">
                <a:extLst>
                  <a:ext uri="{FF2B5EF4-FFF2-40B4-BE49-F238E27FC236}">
                    <a16:creationId xmlns:a16="http://schemas.microsoft.com/office/drawing/2014/main" id="{7D617B5F-77F3-B243-AE46-9B30E372A05A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5" name="오각형[P] 22">
              <a:extLst>
                <a:ext uri="{FF2B5EF4-FFF2-40B4-BE49-F238E27FC236}">
                  <a16:creationId xmlns:a16="http://schemas.microsoft.com/office/drawing/2014/main" id="{20347F78-C3F3-BE48-A1E8-B68BDA174865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EBC1D7-227A-1149-BFF4-C721E0A9D1AF}"/>
              </a:ext>
            </a:extLst>
          </p:cNvPr>
          <p:cNvGrpSpPr/>
          <p:nvPr/>
        </p:nvGrpSpPr>
        <p:grpSpPr>
          <a:xfrm>
            <a:off x="711988" y="2194692"/>
            <a:ext cx="11017578" cy="1929438"/>
            <a:chOff x="760627" y="2053134"/>
            <a:chExt cx="10989414" cy="1924506"/>
          </a:xfrm>
        </p:grpSpPr>
        <p:pic>
          <p:nvPicPr>
            <p:cNvPr id="19" name="그림 18" descr="텍스트, 영수증, 화이트, 상아이(가) 표시된 사진&#10;&#10;자동 생성된 설명">
              <a:extLst>
                <a:ext uri="{FF2B5EF4-FFF2-40B4-BE49-F238E27FC236}">
                  <a16:creationId xmlns:a16="http://schemas.microsoft.com/office/drawing/2014/main" id="{4FA6639D-EA2D-2731-0EEA-1AEC439BB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53" b="17074"/>
            <a:stretch/>
          </p:blipFill>
          <p:spPr>
            <a:xfrm>
              <a:off x="760627" y="2053134"/>
              <a:ext cx="10989414" cy="1924506"/>
            </a:xfrm>
            <a:prstGeom prst="rect">
              <a:avLst/>
            </a:prstGeom>
            <a:ln>
              <a:solidFill>
                <a:srgbClr val="2AC1B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DC4D52-3B9F-AA48-B5E9-3E6608C1FA2A}"/>
                </a:ext>
              </a:extLst>
            </p:cNvPr>
            <p:cNvSpPr/>
            <p:nvPr/>
          </p:nvSpPr>
          <p:spPr>
            <a:xfrm>
              <a:off x="1178110" y="2077533"/>
              <a:ext cx="1656530" cy="223707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DAF513-C797-2B44-B769-09A9515F7665}"/>
                </a:ext>
              </a:extLst>
            </p:cNvPr>
            <p:cNvSpPr/>
            <p:nvPr/>
          </p:nvSpPr>
          <p:spPr>
            <a:xfrm>
              <a:off x="2260150" y="3068133"/>
              <a:ext cx="9459410" cy="177987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54AC625-33C9-B64F-B9C6-59BBFE1DF27B}"/>
              </a:ext>
            </a:extLst>
          </p:cNvPr>
          <p:cNvSpPr txBox="1"/>
          <p:nvPr/>
        </p:nvSpPr>
        <p:spPr>
          <a:xfrm>
            <a:off x="773265" y="5201752"/>
            <a:ext cx="9533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입력된 리뷰에 대한 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답변 후보를 임의의 개수</a:t>
            </a:r>
            <a:r>
              <a:rPr kumimoji="1"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(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예시에선 </a:t>
            </a:r>
            <a:r>
              <a:rPr kumimoji="1"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10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개</a:t>
            </a:r>
            <a:r>
              <a:rPr kumimoji="1"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)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만큼 생성</a:t>
            </a:r>
            <a:endParaRPr kumimoji="1" lang="en-US" altLang="ko-KR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출력된 답변들의 유사도 점수 책정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총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10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개의 답변 후보군 중 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유사도 점수가 가장 높은 것이 리뷰에 대한 최종 답변으로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추출됨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D11F0A2-C344-E486-2A76-0AEE7443B761}"/>
              </a:ext>
            </a:extLst>
          </p:cNvPr>
          <p:cNvGrpSpPr/>
          <p:nvPr/>
        </p:nvGrpSpPr>
        <p:grpSpPr>
          <a:xfrm>
            <a:off x="544646" y="4309521"/>
            <a:ext cx="11211199" cy="422974"/>
            <a:chOff x="881741" y="4191001"/>
            <a:chExt cx="11211199" cy="422974"/>
          </a:xfrm>
        </p:grpSpPr>
        <p:sp>
          <p:nvSpPr>
            <p:cNvPr id="53" name="이등변 삼각형 38">
              <a:extLst>
                <a:ext uri="{FF2B5EF4-FFF2-40B4-BE49-F238E27FC236}">
                  <a16:creationId xmlns:a16="http://schemas.microsoft.com/office/drawing/2014/main" id="{87F0C5DF-C749-2541-ADFC-95185FC75950}"/>
                </a:ext>
              </a:extLst>
            </p:cNvPr>
            <p:cNvSpPr/>
            <p:nvPr/>
          </p:nvSpPr>
          <p:spPr>
            <a:xfrm rot="5400000">
              <a:off x="851091" y="4263284"/>
              <a:ext cx="381341" cy="320041"/>
            </a:xfrm>
            <a:prstGeom prst="triangle">
              <a:avLst/>
            </a:prstGeom>
            <a:solidFill>
              <a:srgbClr val="2AC1B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091E8B4-6701-388C-627A-378556AFA01B}"/>
                </a:ext>
              </a:extLst>
            </p:cNvPr>
            <p:cNvGrpSpPr/>
            <p:nvPr/>
          </p:nvGrpSpPr>
          <p:grpSpPr>
            <a:xfrm>
              <a:off x="1264920" y="4191001"/>
              <a:ext cx="10828020" cy="405437"/>
              <a:chOff x="1264920" y="4191001"/>
              <a:chExt cx="10828020" cy="405437"/>
            </a:xfrm>
          </p:grpSpPr>
          <p:pic>
            <p:nvPicPr>
              <p:cNvPr id="39" name="그림 38" descr="텍스트, 영수증, 화이트, 상아이(가) 표시된 사진&#10;&#10;자동 생성된 설명">
                <a:extLst>
                  <a:ext uri="{FF2B5EF4-FFF2-40B4-BE49-F238E27FC236}">
                    <a16:creationId xmlns:a16="http://schemas.microsoft.com/office/drawing/2014/main" id="{E77518CC-63DA-8B43-8491-39BD178B6D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2270" r="9253"/>
              <a:stretch/>
            </p:blipFill>
            <p:spPr>
              <a:xfrm>
                <a:off x="1264920" y="4191001"/>
                <a:ext cx="10828020" cy="405437"/>
              </a:xfrm>
              <a:prstGeom prst="rect">
                <a:avLst/>
              </a:prstGeom>
              <a:ln>
                <a:solidFill>
                  <a:srgbClr val="2AC1BC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EFACCCC-F026-F449-AC99-2DB44C14149E}"/>
                  </a:ext>
                </a:extLst>
              </p:cNvPr>
              <p:cNvSpPr/>
              <p:nvPr/>
            </p:nvSpPr>
            <p:spPr>
              <a:xfrm>
                <a:off x="4453926" y="4246746"/>
                <a:ext cx="3432774" cy="210954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2974C187-59FB-9C46-9F03-041465E0CB71}"/>
                  </a:ext>
                </a:extLst>
              </p:cNvPr>
              <p:cNvSpPr/>
              <p:nvPr/>
            </p:nvSpPr>
            <p:spPr>
              <a:xfrm>
                <a:off x="2571786" y="4251960"/>
                <a:ext cx="1131534" cy="182880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FB9EDB8A-3373-0145-BD54-21F26BE4E4E7}"/>
                  </a:ext>
                </a:extLst>
              </p:cNvPr>
              <p:cNvSpPr/>
              <p:nvPr/>
            </p:nvSpPr>
            <p:spPr>
              <a:xfrm>
                <a:off x="2714017" y="4404359"/>
                <a:ext cx="1384453" cy="177367"/>
              </a:xfrm>
              <a:prstGeom prst="rect">
                <a:avLst/>
              </a:prstGeom>
              <a:solidFill>
                <a:srgbClr val="2AC1BC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8" name="Rectangle 28">
            <a:extLst>
              <a:ext uri="{FF2B5EF4-FFF2-40B4-BE49-F238E27FC236}">
                <a16:creationId xmlns:a16="http://schemas.microsoft.com/office/drawing/2014/main" id="{4247D30A-5086-8ABB-5650-052D90D60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확률적 샘플링에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Rule-based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방식을 적용하여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후보 답변 중 리뷰와 가장 높은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유사도를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가진 답변을 최종 추출함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0293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029963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+mn-ea"/>
                <a:cs typeface="KoPubWorldDotum Bold" panose="00000800000000000000" pitchFamily="2" charset="-127"/>
              </a:rPr>
              <a:t>유사도 점수에 사용된 </a:t>
            </a:r>
            <a:r>
              <a:rPr lang="en-US" altLang="ko-KR" b="1" dirty="0">
                <a:latin typeface="+mn-ea"/>
                <a:cs typeface="KoPubWorldDotum Bold" panose="00000800000000000000" pitchFamily="2" charset="-127"/>
              </a:rPr>
              <a:t>cosine</a:t>
            </a:r>
            <a:r>
              <a:rPr lang="ko-KR" altLang="en-US" b="1" dirty="0">
                <a:latin typeface="+mn-ea"/>
                <a:cs typeface="KoPubWorldDotum Bold" panose="00000800000000000000" pitchFamily="2" charset="-127"/>
              </a:rPr>
              <a:t>유사도</a:t>
            </a:r>
            <a:r>
              <a:rPr lang="en-US" altLang="ko-KR" b="1" dirty="0">
                <a:latin typeface="+mn-ea"/>
                <a:cs typeface="KoPubWorldDotum Bold" panose="00000800000000000000" pitchFamily="2" charset="-127"/>
              </a:rPr>
              <a:t>, </a:t>
            </a:r>
            <a:r>
              <a:rPr lang="en-US" altLang="ko-KR" b="1" dirty="0" err="1">
                <a:latin typeface="+mn-ea"/>
                <a:cs typeface="KoPubWorldDotum Bold" panose="00000800000000000000" pitchFamily="2" charset="-127"/>
              </a:rPr>
              <a:t>jaccard</a:t>
            </a:r>
            <a:r>
              <a:rPr lang="ko-KR" altLang="en-US" b="1" dirty="0">
                <a:latin typeface="+mn-ea"/>
                <a:cs typeface="KoPubWorldDotum Bold" panose="00000800000000000000" pitchFamily="2" charset="-127"/>
              </a:rPr>
              <a:t>유사도</a:t>
            </a:r>
            <a:endParaRPr lang="en-US" altLang="ko-KR" b="1" dirty="0">
              <a:latin typeface="+mn-ea"/>
              <a:cs typeface="KoPubWorldDotum Bold" panose="00000800000000000000" pitchFamily="2" charset="-127"/>
            </a:endParaRPr>
          </a:p>
        </p:txBody>
      </p:sp>
      <p:sp>
        <p:nvSpPr>
          <p:cNvPr id="41" name="Group 8">
            <a:extLst>
              <a:ext uri="{FF2B5EF4-FFF2-40B4-BE49-F238E27FC236}">
                <a16:creationId xmlns:a16="http://schemas.microsoft.com/office/drawing/2014/main" id="{45D4274E-8E4F-5F76-733E-A380D5ED966A}"/>
              </a:ext>
            </a:extLst>
          </p:cNvPr>
          <p:cNvSpPr txBox="1"/>
          <p:nvPr/>
        </p:nvSpPr>
        <p:spPr>
          <a:xfrm>
            <a:off x="640633" y="254042"/>
            <a:ext cx="2204167" cy="42524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n-ea"/>
                <a:cs typeface="KoPubWorldDotum Bold" panose="00000800000000000000" pitchFamily="2" charset="-127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+mn-ea"/>
              <a:cs typeface="KoPubWorldDotum Bold" panose="000008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B03112-FB46-4D4C-9403-21C62D7B674F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7622D3A-1DB6-E341-9B79-39385BCA18FA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46" name="오각형[P] 17">
                <a:extLst>
                  <a:ext uri="{FF2B5EF4-FFF2-40B4-BE49-F238E27FC236}">
                    <a16:creationId xmlns:a16="http://schemas.microsoft.com/office/drawing/2014/main" id="{6F3D3670-F7D2-D64F-BA79-30EDBB661789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KoPubWorldDotum Bold" panose="00000800000000000000" pitchFamily="2" charset="-127"/>
                  </a:rPr>
                  <a:t>모델링</a:t>
                </a:r>
              </a:p>
            </p:txBody>
          </p:sp>
          <p:sp>
            <p:nvSpPr>
              <p:cNvPr id="47" name="오각형[P] 19">
                <a:extLst>
                  <a:ext uri="{FF2B5EF4-FFF2-40B4-BE49-F238E27FC236}">
                    <a16:creationId xmlns:a16="http://schemas.microsoft.com/office/drawing/2014/main" id="{9D4F582F-8507-0D45-A017-4553CEC1A6E3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  <a:latin typeface="+mn-ea"/>
                    <a:cs typeface="KoPubWorldDotum Bold" panose="00000800000000000000" pitchFamily="2" charset="-127"/>
                  </a:rPr>
                  <a:t>고도화</a:t>
                </a:r>
              </a:p>
            </p:txBody>
          </p:sp>
          <p:sp>
            <p:nvSpPr>
              <p:cNvPr id="48" name="오각형[P] 21">
                <a:extLst>
                  <a:ext uri="{FF2B5EF4-FFF2-40B4-BE49-F238E27FC236}">
                    <a16:creationId xmlns:a16="http://schemas.microsoft.com/office/drawing/2014/main" id="{4C682713-FB67-0045-8FD2-3CB2927AD129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KoPubWorldDotum Bold" panose="00000800000000000000" pitchFamily="2" charset="-127"/>
                  </a:rPr>
                  <a:t>평가</a:t>
                </a:r>
              </a:p>
            </p:txBody>
          </p:sp>
          <p:sp>
            <p:nvSpPr>
              <p:cNvPr id="49" name="오각형[P] 22">
                <a:extLst>
                  <a:ext uri="{FF2B5EF4-FFF2-40B4-BE49-F238E27FC236}">
                    <a16:creationId xmlns:a16="http://schemas.microsoft.com/office/drawing/2014/main" id="{B4B44E1F-03C6-CA40-AC2E-4EEEB8844408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KoPubWorldDotum Bold" panose="00000800000000000000" pitchFamily="2" charset="-127"/>
                  </a:rPr>
                  <a:t>모델 선정</a:t>
                </a:r>
              </a:p>
            </p:txBody>
          </p:sp>
          <p:sp>
            <p:nvSpPr>
              <p:cNvPr id="50" name="오각형[P] 15">
                <a:extLst>
                  <a:ext uri="{FF2B5EF4-FFF2-40B4-BE49-F238E27FC236}">
                    <a16:creationId xmlns:a16="http://schemas.microsoft.com/office/drawing/2014/main" id="{7D617B5F-77F3-B243-AE46-9B30E372A05A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KoPubWorldDotum Bold" panose="00000800000000000000" pitchFamily="2" charset="-127"/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KoPubWorldDotum Bold" panose="00000800000000000000" pitchFamily="2" charset="-127"/>
                </a:endParaRPr>
              </a:p>
            </p:txBody>
          </p:sp>
        </p:grpSp>
        <p:sp>
          <p:nvSpPr>
            <p:cNvPr id="45" name="오각형[P] 22">
              <a:extLst>
                <a:ext uri="{FF2B5EF4-FFF2-40B4-BE49-F238E27FC236}">
                  <a16:creationId xmlns:a16="http://schemas.microsoft.com/office/drawing/2014/main" id="{20347F78-C3F3-BE48-A1E8-B68BDA174865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KoPubWorldDotum Bold" panose="00000800000000000000" pitchFamily="2" charset="-127"/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1C0926-F9B7-134D-8748-C211910E99E9}"/>
              </a:ext>
            </a:extLst>
          </p:cNvPr>
          <p:cNvGrpSpPr/>
          <p:nvPr/>
        </p:nvGrpSpPr>
        <p:grpSpPr>
          <a:xfrm>
            <a:off x="452564" y="1478572"/>
            <a:ext cx="2515503" cy="271088"/>
            <a:chOff x="633174" y="1877458"/>
            <a:chExt cx="3550826" cy="288000"/>
          </a:xfrm>
        </p:grpSpPr>
        <p:cxnSp>
          <p:nvCxnSpPr>
            <p:cNvPr id="42" name="직선 연결선 29">
              <a:extLst>
                <a:ext uri="{FF2B5EF4-FFF2-40B4-BE49-F238E27FC236}">
                  <a16:creationId xmlns:a16="http://schemas.microsoft.com/office/drawing/2014/main" id="{068BDFCC-6CC3-164D-9790-3FF2BD98A03D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30">
              <a:extLst>
                <a:ext uri="{FF2B5EF4-FFF2-40B4-BE49-F238E27FC236}">
                  <a16:creationId xmlns:a16="http://schemas.microsoft.com/office/drawing/2014/main" id="{36BB8DE4-4BD8-A643-A144-FE2BEC57DAE4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EEFC06-D96D-8F47-B61E-B1430A16C4B6}"/>
                </a:ext>
              </a:extLst>
            </p:cNvPr>
            <p:cNvSpPr txBox="1"/>
            <p:nvPr/>
          </p:nvSpPr>
          <p:spPr>
            <a:xfrm>
              <a:off x="666515" y="1877458"/>
              <a:ext cx="3517485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+mn-ea"/>
                  <a:cs typeface="KoPubWorldDotum Bold" panose="00000800000000000000" pitchFamily="2" charset="-127"/>
                </a:rPr>
                <a:t>유사도 </a:t>
              </a: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+mn-ea"/>
                  <a:cs typeface="KoPubWorldDotum Bold" panose="00000800000000000000" pitchFamily="2" charset="-127"/>
                </a:rPr>
                <a:t>similarity evaluation </a:t>
              </a:r>
              <a:endPara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+mn-ea"/>
                <a:cs typeface="KoPubWorldDotum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29E0EF9-CEC6-274B-92AC-B14FA9EC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5" y="1917763"/>
            <a:ext cx="6444900" cy="2933700"/>
          </a:xfrm>
          <a:prstGeom prst="rect">
            <a:avLst/>
          </a:prstGeom>
          <a:ln>
            <a:solidFill>
              <a:srgbClr val="25ADAA"/>
            </a:solidFill>
          </a:ln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B87EBE1F-0F74-4F4B-81C8-71AD8B080080}"/>
              </a:ext>
            </a:extLst>
          </p:cNvPr>
          <p:cNvGrpSpPr/>
          <p:nvPr/>
        </p:nvGrpSpPr>
        <p:grpSpPr>
          <a:xfrm>
            <a:off x="7157353" y="1478572"/>
            <a:ext cx="2515503" cy="271088"/>
            <a:chOff x="633174" y="1877458"/>
            <a:chExt cx="3550826" cy="288000"/>
          </a:xfrm>
        </p:grpSpPr>
        <p:cxnSp>
          <p:nvCxnSpPr>
            <p:cNvPr id="58" name="직선 연결선 29">
              <a:extLst>
                <a:ext uri="{FF2B5EF4-FFF2-40B4-BE49-F238E27FC236}">
                  <a16:creationId xmlns:a16="http://schemas.microsoft.com/office/drawing/2014/main" id="{14B02701-E4A9-6F4E-A2DC-9662218E983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30">
              <a:extLst>
                <a:ext uri="{FF2B5EF4-FFF2-40B4-BE49-F238E27FC236}">
                  <a16:creationId xmlns:a16="http://schemas.microsoft.com/office/drawing/2014/main" id="{6F431C49-A711-C146-A0F1-C90A76F117C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137F552-E37E-3046-8350-D67F021E7AC9}"/>
                </a:ext>
              </a:extLst>
            </p:cNvPr>
            <p:cNvSpPr txBox="1"/>
            <p:nvPr/>
          </p:nvSpPr>
          <p:spPr>
            <a:xfrm>
              <a:off x="666515" y="1877458"/>
              <a:ext cx="3517485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+mn-ea"/>
                  <a:cs typeface="KoPubWorldDotum Bold" panose="00000800000000000000" pitchFamily="2" charset="-127"/>
                </a:rPr>
                <a:t>최종 답변 생성 코드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722C763-65E7-DD9E-130B-2489140047B4}"/>
              </a:ext>
            </a:extLst>
          </p:cNvPr>
          <p:cNvSpPr txBox="1"/>
          <p:nvPr/>
        </p:nvSpPr>
        <p:spPr>
          <a:xfrm>
            <a:off x="495840" y="5285579"/>
            <a:ext cx="6106026" cy="636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 latinLnBrk="0">
              <a:lnSpc>
                <a:spcPct val="13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실험을 통해 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최적의 유사도 가중치를 파악하여 </a:t>
            </a:r>
            <a:r>
              <a:rPr kumimoji="1"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cosine, </a:t>
            </a:r>
            <a:r>
              <a:rPr kumimoji="1" lang="en-US" altLang="ko-KR" sz="14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jaccard</a:t>
            </a:r>
            <a:r>
              <a:rPr kumimoji="1"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 </a:t>
            </a:r>
            <a:r>
              <a:rPr kumimoji="1"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유사도에 각각 </a:t>
            </a:r>
            <a:r>
              <a:rPr kumimoji="1" lang="en-US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0.9, 0.1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KoPubWorldDotum Bold" panose="00000800000000000000" pitchFamily="2" charset="-127"/>
              </a:rPr>
              <a:t>가중치 부여하여 계산함</a:t>
            </a:r>
            <a:endParaRPr lang="ko-KR" altLang="en-US" sz="1400" dirty="0">
              <a:latin typeface="+mn-ea"/>
              <a:cs typeface="KoPubWorldDotum Bold" panose="000008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B69E9D-221B-3835-8ADC-C25E79D6FC7D}"/>
              </a:ext>
            </a:extLst>
          </p:cNvPr>
          <p:cNvGrpSpPr/>
          <p:nvPr/>
        </p:nvGrpSpPr>
        <p:grpSpPr>
          <a:xfrm>
            <a:off x="7156939" y="1891656"/>
            <a:ext cx="4271191" cy="4783934"/>
            <a:chOff x="7156939" y="1891656"/>
            <a:chExt cx="4271191" cy="478393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32967AE-6721-1B7F-769E-8F08F78CB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3" t="394" r="27518" b="4158"/>
            <a:stretch/>
          </p:blipFill>
          <p:spPr>
            <a:xfrm>
              <a:off x="7156939" y="1891656"/>
              <a:ext cx="4271191" cy="4783934"/>
            </a:xfrm>
            <a:prstGeom prst="rect">
              <a:avLst/>
            </a:prstGeom>
            <a:ln>
              <a:solidFill>
                <a:srgbClr val="25ADAA"/>
              </a:solidFill>
            </a:ln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3363057-935E-09E0-1924-0AA0B467C654}"/>
                </a:ext>
              </a:extLst>
            </p:cNvPr>
            <p:cNvSpPr/>
            <p:nvPr/>
          </p:nvSpPr>
          <p:spPr>
            <a:xfrm>
              <a:off x="10467333" y="1902005"/>
              <a:ext cx="876064" cy="180875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  <a:cs typeface="KoPubWorldDotum Bold" panose="000008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5D7E39D-04A7-FC47-81A7-891BB4FD2ADC}"/>
              </a:ext>
            </a:extLst>
          </p:cNvPr>
          <p:cNvSpPr txBox="1"/>
          <p:nvPr/>
        </p:nvSpPr>
        <p:spPr>
          <a:xfrm>
            <a:off x="9600012" y="1578841"/>
            <a:ext cx="1931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답변 후보군 </a:t>
            </a:r>
            <a:r>
              <a:rPr kumimoji="1" lang="en-US" altLang="ko-KR" sz="1200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5</a:t>
            </a:r>
            <a:r>
              <a:rPr kumimoji="1" lang="ko-KR" altLang="en-US" sz="1200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개로 최종 결정</a:t>
            </a:r>
            <a:endParaRPr kumimoji="1" lang="en-US" altLang="ko-KR" sz="1200" dirty="0">
              <a:solidFill>
                <a:srgbClr val="C00000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904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>
            <a:extLst>
              <a:ext uri="{FF2B5EF4-FFF2-40B4-BE49-F238E27FC236}">
                <a16:creationId xmlns:a16="http://schemas.microsoft.com/office/drawing/2014/main" id="{1481B9F8-2998-9E4C-8206-82419D63C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" t="2306" r="10800" b="2934"/>
          <a:stretch/>
        </p:blipFill>
        <p:spPr>
          <a:xfrm>
            <a:off x="5078365" y="2378128"/>
            <a:ext cx="6398286" cy="3044327"/>
          </a:xfrm>
          <a:prstGeom prst="rect">
            <a:avLst/>
          </a:prstGeom>
          <a:ln>
            <a:solidFill>
              <a:srgbClr val="408080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생성 모델의 리뷰에 대한 답변을 평가하기 위해 정성적인 평가방법인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SSA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Scale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조정하여 사용함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32F1821-6C9B-39E5-0199-2A4F03814008}"/>
              </a:ext>
            </a:extLst>
          </p:cNvPr>
          <p:cNvSpPr/>
          <p:nvPr/>
        </p:nvSpPr>
        <p:spPr>
          <a:xfrm>
            <a:off x="536418" y="4971640"/>
            <a:ext cx="1204219" cy="320161"/>
          </a:xfrm>
          <a:prstGeom prst="rect">
            <a:avLst/>
          </a:prstGeom>
          <a:solidFill>
            <a:srgbClr val="2AC1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합리적인가</a:t>
            </a:r>
            <a:r>
              <a:rPr lang="en-US" altLang="ko-KR" sz="1400" dirty="0"/>
              <a:t>?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927A4E-DD73-8932-2FFA-0738AD6AAFDD}"/>
              </a:ext>
            </a:extLst>
          </p:cNvPr>
          <p:cNvSpPr/>
          <p:nvPr/>
        </p:nvSpPr>
        <p:spPr>
          <a:xfrm>
            <a:off x="544910" y="5451082"/>
            <a:ext cx="1196248" cy="320161"/>
          </a:xfrm>
          <a:prstGeom prst="rect">
            <a:avLst/>
          </a:prstGeom>
          <a:solidFill>
            <a:srgbClr val="2AC1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구체적인가</a:t>
            </a:r>
            <a:r>
              <a:rPr lang="en-US" altLang="ko-KR" sz="1400" dirty="0"/>
              <a:t>?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760E0CA-A98C-9ED2-7B23-9A6C87090513}"/>
              </a:ext>
            </a:extLst>
          </p:cNvPr>
          <p:cNvGrpSpPr/>
          <p:nvPr/>
        </p:nvGrpSpPr>
        <p:grpSpPr>
          <a:xfrm>
            <a:off x="1956331" y="4650842"/>
            <a:ext cx="2036252" cy="1988420"/>
            <a:chOff x="600806" y="4664265"/>
            <a:chExt cx="1469718" cy="198842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E2F96DB-D2C1-117B-1973-341BBD151F8E}"/>
                </a:ext>
              </a:extLst>
            </p:cNvPr>
            <p:cNvSpPr/>
            <p:nvPr/>
          </p:nvSpPr>
          <p:spPr>
            <a:xfrm>
              <a:off x="600806" y="4664265"/>
              <a:ext cx="1469718" cy="299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solidFill>
                    <a:schemeClr val="tx1"/>
                  </a:solidFill>
                </a:rPr>
                <a:t>○  매우 그렇지 않다</a:t>
              </a:r>
              <a:endParaRPr lang="en-US" altLang="ko-KR" sz="13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BE1C32A-C310-A4F5-DD93-A1D09C86AD41}"/>
                </a:ext>
              </a:extLst>
            </p:cNvPr>
            <p:cNvSpPr/>
            <p:nvPr/>
          </p:nvSpPr>
          <p:spPr>
            <a:xfrm>
              <a:off x="600806" y="5086540"/>
              <a:ext cx="1183074" cy="299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solidFill>
                    <a:schemeClr val="tx1"/>
                  </a:solidFill>
                </a:rPr>
                <a:t>○</a:t>
              </a:r>
              <a:r>
                <a:rPr lang="en-US" altLang="ko-KR" sz="1300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</a:rPr>
                <a:t> 그렇지 않다</a:t>
              </a:r>
              <a:endParaRPr lang="en-US" altLang="ko-KR" sz="13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75C676E-75C4-AB3E-0BAC-61EB4F775FB5}"/>
                </a:ext>
              </a:extLst>
            </p:cNvPr>
            <p:cNvSpPr/>
            <p:nvPr/>
          </p:nvSpPr>
          <p:spPr>
            <a:xfrm>
              <a:off x="600806" y="5508815"/>
              <a:ext cx="1193806" cy="299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solidFill>
                    <a:schemeClr val="tx1"/>
                  </a:solidFill>
                </a:rPr>
                <a:t>○</a:t>
              </a:r>
              <a:r>
                <a:rPr lang="en-US" altLang="ko-KR" sz="1300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</a:rPr>
                <a:t> 보통이다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6DA275B-E13B-A21F-1A30-8C48DB1884EE}"/>
                </a:ext>
              </a:extLst>
            </p:cNvPr>
            <p:cNvSpPr/>
            <p:nvPr/>
          </p:nvSpPr>
          <p:spPr>
            <a:xfrm>
              <a:off x="600806" y="5931090"/>
              <a:ext cx="1097198" cy="299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solidFill>
                    <a:schemeClr val="tx1"/>
                  </a:solidFill>
                </a:rPr>
                <a:t>○</a:t>
              </a:r>
              <a:r>
                <a:rPr lang="en-US" altLang="ko-KR" sz="1300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</a:rPr>
                <a:t> 그렇다</a:t>
              </a:r>
              <a:endParaRPr lang="en-US" altLang="ko-KR" sz="13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75032D5-DDEA-8BC3-83C5-944097EA5876}"/>
                </a:ext>
              </a:extLst>
            </p:cNvPr>
            <p:cNvSpPr/>
            <p:nvPr/>
          </p:nvSpPr>
          <p:spPr>
            <a:xfrm>
              <a:off x="600806" y="6353365"/>
              <a:ext cx="1442229" cy="2993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>
                  <a:solidFill>
                    <a:schemeClr val="tx1"/>
                  </a:solidFill>
                </a:rPr>
                <a:t>○</a:t>
              </a:r>
              <a:r>
                <a:rPr lang="en-US" altLang="ko-KR" sz="1300" dirty="0">
                  <a:solidFill>
                    <a:schemeClr val="tx1"/>
                  </a:solidFill>
                </a:rPr>
                <a:t> </a:t>
              </a:r>
              <a:r>
                <a:rPr lang="ko-KR" altLang="en-US" sz="1300" dirty="0">
                  <a:solidFill>
                    <a:schemeClr val="tx1"/>
                  </a:solidFill>
                </a:rPr>
                <a:t> 매우 그렇다</a:t>
              </a:r>
              <a:endParaRPr lang="en-US" altLang="ko-KR" sz="13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4C9BE31-BCBD-B789-1CD0-38C0ED419190}"/>
              </a:ext>
            </a:extLst>
          </p:cNvPr>
          <p:cNvGrpSpPr/>
          <p:nvPr/>
        </p:nvGrpSpPr>
        <p:grpSpPr>
          <a:xfrm>
            <a:off x="411093" y="4206063"/>
            <a:ext cx="3467292" cy="268244"/>
            <a:chOff x="606089" y="1877458"/>
            <a:chExt cx="3342656" cy="288000"/>
          </a:xfrm>
        </p:grpSpPr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DB766884-4805-E64C-B17D-45E7999A68BF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B879564B-B5A0-D32A-7952-173FB455E87B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CB20C80-BEBA-527B-0986-888A5BDF8A4E}"/>
                </a:ext>
              </a:extLst>
            </p:cNvPr>
            <p:cNvSpPr txBox="1"/>
            <p:nvPr/>
          </p:nvSpPr>
          <p:spPr>
            <a:xfrm>
              <a:off x="606089" y="1877458"/>
              <a:ext cx="3315572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SSA 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평가 </a:t>
              </a: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1~5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점 변형 </a:t>
              </a: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Scale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활용</a:t>
              </a:r>
            </a:p>
          </p:txBody>
        </p:sp>
      </p:grpSp>
      <p:sp>
        <p:nvSpPr>
          <p:cNvPr id="83" name="Group 8">
            <a:extLst>
              <a:ext uri="{FF2B5EF4-FFF2-40B4-BE49-F238E27FC236}">
                <a16:creationId xmlns:a16="http://schemas.microsoft.com/office/drawing/2014/main" id="{BF5993D7-8BEC-CCF0-C84C-B169A8206E7C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B9C0A9B-1C0E-CB49-AA81-9E1C0F50D7FB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08786DF-3146-FD4E-ADFC-AA872365E7D7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51" name="오각형[P] 17">
                <a:extLst>
                  <a:ext uri="{FF2B5EF4-FFF2-40B4-BE49-F238E27FC236}">
                    <a16:creationId xmlns:a16="http://schemas.microsoft.com/office/drawing/2014/main" id="{3CF48869-2932-2346-B274-C64B3C318BE9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53" name="오각형[P] 19">
                <a:extLst>
                  <a:ext uri="{FF2B5EF4-FFF2-40B4-BE49-F238E27FC236}">
                    <a16:creationId xmlns:a16="http://schemas.microsoft.com/office/drawing/2014/main" id="{22DA4734-9B74-1A4A-84EB-6449385CF219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59" name="오각형[P] 21">
                <a:extLst>
                  <a:ext uri="{FF2B5EF4-FFF2-40B4-BE49-F238E27FC236}">
                    <a16:creationId xmlns:a16="http://schemas.microsoft.com/office/drawing/2014/main" id="{9210A63B-602B-124E-BE84-A002A89AE6FE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평가</a:t>
                </a:r>
              </a:p>
            </p:txBody>
          </p:sp>
          <p:sp>
            <p:nvSpPr>
              <p:cNvPr id="84" name="오각형[P] 22">
                <a:extLst>
                  <a:ext uri="{FF2B5EF4-FFF2-40B4-BE49-F238E27FC236}">
                    <a16:creationId xmlns:a16="http://schemas.microsoft.com/office/drawing/2014/main" id="{4115060F-066F-9447-856D-C9B5A465FD40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85" name="오각형[P] 15">
                <a:extLst>
                  <a:ext uri="{FF2B5EF4-FFF2-40B4-BE49-F238E27FC236}">
                    <a16:creationId xmlns:a16="http://schemas.microsoft.com/office/drawing/2014/main" id="{B09AA0C9-15C3-9141-9D65-32DE4F54AAA5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0" name="오각형[P] 22">
              <a:extLst>
                <a:ext uri="{FF2B5EF4-FFF2-40B4-BE49-F238E27FC236}">
                  <a16:creationId xmlns:a16="http://schemas.microsoft.com/office/drawing/2014/main" id="{6575B505-9717-2345-9690-E22050E883E7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6F3D2BEB-03F7-D441-A50B-F4E9BABA2996}"/>
              </a:ext>
            </a:extLst>
          </p:cNvPr>
          <p:cNvGrpSpPr/>
          <p:nvPr/>
        </p:nvGrpSpPr>
        <p:grpSpPr>
          <a:xfrm>
            <a:off x="429236" y="1802119"/>
            <a:ext cx="3322150" cy="246488"/>
            <a:chOff x="606089" y="1877458"/>
            <a:chExt cx="3342656" cy="288000"/>
          </a:xfrm>
        </p:grpSpPr>
        <p:cxnSp>
          <p:nvCxnSpPr>
            <p:cNvPr id="80" name="직선 연결선 55">
              <a:extLst>
                <a:ext uri="{FF2B5EF4-FFF2-40B4-BE49-F238E27FC236}">
                  <a16:creationId xmlns:a16="http://schemas.microsoft.com/office/drawing/2014/main" id="{6786D06B-4690-0648-B03A-6FB3CF60712B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CD9CB4-9C73-244E-93C6-D849E991A7D9}"/>
                </a:ext>
              </a:extLst>
            </p:cNvPr>
            <p:cNvSpPr txBox="1"/>
            <p:nvPr/>
          </p:nvSpPr>
          <p:spPr>
            <a:xfrm>
              <a:off x="606089" y="1877458"/>
              <a:ext cx="3315572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SSA 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정성 평가방법</a:t>
              </a:r>
            </a:p>
          </p:txBody>
        </p:sp>
        <p:cxnSp>
          <p:nvCxnSpPr>
            <p:cNvPr id="82" name="직선 연결선 56">
              <a:extLst>
                <a:ext uri="{FF2B5EF4-FFF2-40B4-BE49-F238E27FC236}">
                  <a16:creationId xmlns:a16="http://schemas.microsoft.com/office/drawing/2014/main" id="{7C27EFD4-0FD9-4946-9C66-B3FE544DAF8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EF2CFDD-FD98-634A-AABB-97C1790137AF}"/>
              </a:ext>
            </a:extLst>
          </p:cNvPr>
          <p:cNvGrpSpPr/>
          <p:nvPr/>
        </p:nvGrpSpPr>
        <p:grpSpPr>
          <a:xfrm>
            <a:off x="4952505" y="1756507"/>
            <a:ext cx="4379182" cy="300892"/>
            <a:chOff x="606089" y="1877458"/>
            <a:chExt cx="3342656" cy="288000"/>
          </a:xfrm>
        </p:grpSpPr>
        <p:cxnSp>
          <p:nvCxnSpPr>
            <p:cNvPr id="60" name="직선 연결선 55">
              <a:extLst>
                <a:ext uri="{FF2B5EF4-FFF2-40B4-BE49-F238E27FC236}">
                  <a16:creationId xmlns:a16="http://schemas.microsoft.com/office/drawing/2014/main" id="{DD3D3BDD-D9CD-8246-982A-2AB661A3888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084BD00-F637-B849-BC0D-C8919511B116}"/>
                </a:ext>
              </a:extLst>
            </p:cNvPr>
            <p:cNvSpPr txBox="1"/>
            <p:nvPr/>
          </p:nvSpPr>
          <p:spPr>
            <a:xfrm>
              <a:off x="606089" y="1877458"/>
              <a:ext cx="3315572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SSA 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평가 예시</a:t>
              </a:r>
            </a:p>
          </p:txBody>
        </p:sp>
        <p:cxnSp>
          <p:nvCxnSpPr>
            <p:cNvPr id="88" name="직선 연결선 56">
              <a:extLst>
                <a:ext uri="{FF2B5EF4-FFF2-40B4-BE49-F238E27FC236}">
                  <a16:creationId xmlns:a16="http://schemas.microsoft.com/office/drawing/2014/main" id="{CF36F178-C7D3-434D-A735-D96024373EC6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969BB2-22DE-E74A-A338-04948AB7DEA4}"/>
              </a:ext>
            </a:extLst>
          </p:cNvPr>
          <p:cNvSpPr/>
          <p:nvPr/>
        </p:nvSpPr>
        <p:spPr>
          <a:xfrm>
            <a:off x="516478" y="2365775"/>
            <a:ext cx="3336507" cy="114310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Chatbot</a:t>
            </a:r>
            <a:r>
              <a:rPr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답변 </a:t>
            </a:r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#1: </a:t>
            </a:r>
          </a:p>
          <a:p>
            <a:pPr algn="l"/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“</a:t>
            </a:r>
            <a:r>
              <a:rPr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굉장해” </a:t>
            </a:r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300" i="1" dirty="0">
                <a:solidFill>
                  <a:srgbClr val="2AC1BC"/>
                </a:solidFill>
                <a:effectLst/>
                <a:latin typeface="+mj-ea"/>
                <a:ea typeface="+mj-ea"/>
              </a:rPr>
              <a:t>→ </a:t>
            </a:r>
            <a:r>
              <a:rPr lang="en-US" altLang="ko-KR" sz="1300" i="1" dirty="0">
                <a:solidFill>
                  <a:srgbClr val="2AC1BC"/>
                </a:solidFill>
                <a:effectLst/>
                <a:latin typeface="+mj-ea"/>
                <a:ea typeface="+mj-ea"/>
              </a:rPr>
              <a:t>Sensibleness=1, Specificity =0</a:t>
            </a:r>
          </a:p>
          <a:p>
            <a:pPr algn="l"/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Chatbot</a:t>
            </a:r>
            <a:r>
              <a:rPr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의 답변 </a:t>
            </a:r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#2: </a:t>
            </a:r>
          </a:p>
          <a:p>
            <a:pPr algn="l"/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“</a:t>
            </a:r>
            <a:r>
              <a:rPr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나도 좋아해</a:t>
            </a:r>
            <a:r>
              <a:rPr lang="en-US" altLang="ko-KR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. MJ</a:t>
            </a:r>
            <a:r>
              <a:rPr lang="ko-KR" altLang="en-US" sz="13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는 영원한 팝의 황제이지</a:t>
            </a:r>
            <a:r>
              <a:rPr lang="en-US" altLang="ko-KR" sz="1300" i="1" dirty="0">
                <a:solidFill>
                  <a:schemeClr val="bg1"/>
                </a:solidFill>
                <a:effectLst/>
                <a:latin typeface="+mn-ea"/>
              </a:rPr>
              <a:t>.” </a:t>
            </a:r>
          </a:p>
          <a:p>
            <a:pPr algn="l"/>
            <a:r>
              <a:rPr lang="en-US" altLang="ko-KR" sz="1300" i="1" dirty="0">
                <a:solidFill>
                  <a:srgbClr val="2AC1BC"/>
                </a:solidFill>
                <a:effectLst/>
                <a:latin typeface="+mj-ea"/>
                <a:ea typeface="+mj-ea"/>
              </a:rPr>
              <a:t>→ Sensibleness=1, Specificity =1</a:t>
            </a:r>
            <a:endParaRPr lang="ko-KR" altLang="en-US" sz="1300" dirty="0">
              <a:solidFill>
                <a:srgbClr val="2AC1BC"/>
              </a:solidFill>
              <a:latin typeface="+mj-ea"/>
              <a:ea typeface="+mj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3916E64-4F94-B447-A57D-7E535141DBBB}"/>
              </a:ext>
            </a:extLst>
          </p:cNvPr>
          <p:cNvSpPr txBox="1"/>
          <p:nvPr/>
        </p:nvSpPr>
        <p:spPr>
          <a:xfrm>
            <a:off x="477049" y="2088116"/>
            <a:ext cx="15471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SSA </a:t>
            </a:r>
            <a:r>
              <a:rPr kumimoji="1" lang="ko-KR" altLang="en-US" sz="1200" dirty="0"/>
              <a:t>평가 예시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F5E9DC7-B690-774A-A7DB-E5E24BCBF52E}"/>
              </a:ext>
            </a:extLst>
          </p:cNvPr>
          <p:cNvSpPr/>
          <p:nvPr/>
        </p:nvSpPr>
        <p:spPr>
          <a:xfrm>
            <a:off x="1862678" y="4550507"/>
            <a:ext cx="1977607" cy="2120900"/>
          </a:xfrm>
          <a:prstGeom prst="rect">
            <a:avLst/>
          </a:prstGeom>
          <a:noFill/>
          <a:ln w="6350">
            <a:solidFill>
              <a:srgbClr val="2AC1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1300" dirty="0">
              <a:solidFill>
                <a:srgbClr val="2AC1BC"/>
              </a:solidFill>
              <a:latin typeface="+mj-ea"/>
              <a:ea typeface="+mj-ea"/>
            </a:endParaRPr>
          </a:p>
        </p:txBody>
      </p:sp>
      <p:sp>
        <p:nvSpPr>
          <p:cNvPr id="106" name="이등변 삼각형 43">
            <a:extLst>
              <a:ext uri="{FF2B5EF4-FFF2-40B4-BE49-F238E27FC236}">
                <a16:creationId xmlns:a16="http://schemas.microsoft.com/office/drawing/2014/main" id="{05DC5EC0-6464-8C48-9FE1-C6E6FBE12E2A}"/>
              </a:ext>
            </a:extLst>
          </p:cNvPr>
          <p:cNvSpPr/>
          <p:nvPr/>
        </p:nvSpPr>
        <p:spPr>
          <a:xfrm rot="5400000">
            <a:off x="2394022" y="4182505"/>
            <a:ext cx="4169196" cy="537824"/>
          </a:xfrm>
          <a:prstGeom prst="triangle">
            <a:avLst>
              <a:gd name="adj" fmla="val 47837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3C7692-E0A7-B54E-8451-15E2255FB0CE}"/>
              </a:ext>
            </a:extLst>
          </p:cNvPr>
          <p:cNvSpPr/>
          <p:nvPr/>
        </p:nvSpPr>
        <p:spPr>
          <a:xfrm>
            <a:off x="8686800" y="2906511"/>
            <a:ext cx="1190010" cy="188382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1436836B-41CF-344F-9FE3-C991415F838C}"/>
              </a:ext>
            </a:extLst>
          </p:cNvPr>
          <p:cNvSpPr/>
          <p:nvPr/>
        </p:nvSpPr>
        <p:spPr>
          <a:xfrm>
            <a:off x="8412264" y="3088743"/>
            <a:ext cx="720000" cy="202809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5522128-DFC7-B143-BB08-EDF4418675FC}"/>
              </a:ext>
            </a:extLst>
          </p:cNvPr>
          <p:cNvSpPr/>
          <p:nvPr/>
        </p:nvSpPr>
        <p:spPr>
          <a:xfrm>
            <a:off x="7052385" y="3452158"/>
            <a:ext cx="714272" cy="208671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E813D-DC48-9742-85DB-C4523BF8F02E}"/>
              </a:ext>
            </a:extLst>
          </p:cNvPr>
          <p:cNvSpPr txBox="1"/>
          <p:nvPr/>
        </p:nvSpPr>
        <p:spPr>
          <a:xfrm>
            <a:off x="5005871" y="5885102"/>
            <a:ext cx="6681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합리적인가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?</a:t>
            </a: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리뷰에 대한 </a:t>
            </a:r>
            <a:r>
              <a:rPr kumimoji="1" lang="ko-KR" altLang="en-US" sz="14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긍부정</a:t>
            </a:r>
            <a:r>
              <a: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판별을 기본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으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자연스럽고 적절한 답변인지 판별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구체적인가</a:t>
            </a:r>
            <a:r>
              <a:rPr kumimoji="1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?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리뷰에 대한 </a:t>
            </a:r>
            <a:r>
              <a: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토픽 판별을 기본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으로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토픽에 대한 구체적인 답변인지 판별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36FF085-9F32-B74D-B4D5-B4A577F7D50C}"/>
              </a:ext>
            </a:extLst>
          </p:cNvPr>
          <p:cNvSpPr txBox="1"/>
          <p:nvPr/>
        </p:nvSpPr>
        <p:spPr>
          <a:xfrm>
            <a:off x="517732" y="3589150"/>
            <a:ext cx="3333299" cy="56246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 latinLnBrk="0">
              <a:lnSpc>
                <a:spcPct val="120000"/>
              </a:lnSpc>
              <a:spcAft>
                <a:spcPts val="500"/>
              </a:spcAft>
              <a:buFont typeface="Wingdings" panose="05000000000000000000" pitchFamily="2" charset="2"/>
              <a:buChar char="ü"/>
              <a:defRPr kumimoji="1" sz="1300"/>
            </a:lvl1pPr>
          </a:lstStyle>
          <a:p>
            <a:r>
              <a:rPr lang="ko-KR" altLang="en-US" dirty="0"/>
              <a:t>평가 인원 및 테스트 샘플 수의 제한으로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2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개 </a:t>
            </a:r>
            <a:r>
              <a:rPr lang="en-US" altLang="ko-KR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Scale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Wingdings" pitchFamily="2" charset="2"/>
              </a:rPr>
              <a:t>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  <a:sym typeface="Wingdings" pitchFamily="2" charset="2"/>
              </a:rPr>
              <a:t> 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5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개 </a:t>
            </a:r>
            <a:r>
              <a:rPr lang="en-US" altLang="ko-KR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Scale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로 변형하여 평가</a:t>
            </a:r>
            <a:endParaRPr lang="en-US" altLang="ko-KR" b="1" u="sng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5" name="이등변 삼각형 38">
            <a:extLst>
              <a:ext uri="{FF2B5EF4-FFF2-40B4-BE49-F238E27FC236}">
                <a16:creationId xmlns:a16="http://schemas.microsoft.com/office/drawing/2014/main" id="{70337299-8D4D-4249-9B9F-2D77C2ACC278}"/>
              </a:ext>
            </a:extLst>
          </p:cNvPr>
          <p:cNvSpPr/>
          <p:nvPr/>
        </p:nvSpPr>
        <p:spPr>
          <a:xfrm rot="10800000">
            <a:off x="7724164" y="5437544"/>
            <a:ext cx="1162373" cy="267093"/>
          </a:xfrm>
          <a:prstGeom prst="triangle">
            <a:avLst/>
          </a:prstGeom>
          <a:solidFill>
            <a:srgbClr val="2AC1B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Bold" panose="00000800000000000000" pitchFamily="2" charset="-127"/>
              <a:ea typeface="KoPubWorldDotum Bold" panose="00000800000000000000" pitchFamily="2" charset="-127"/>
              <a:cs typeface="KoPubWorldDotum Bold" panose="000008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CD9AD2C-9218-144B-B906-98E5BA9B3F06}"/>
              </a:ext>
            </a:extLst>
          </p:cNvPr>
          <p:cNvSpPr/>
          <p:nvPr/>
        </p:nvSpPr>
        <p:spPr>
          <a:xfrm>
            <a:off x="5115227" y="4846680"/>
            <a:ext cx="687696" cy="182520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9F8E8FC-108D-4D48-A11F-AFC7AAFFCE6F}"/>
              </a:ext>
            </a:extLst>
          </p:cNvPr>
          <p:cNvSpPr/>
          <p:nvPr/>
        </p:nvSpPr>
        <p:spPr>
          <a:xfrm>
            <a:off x="6272800" y="4624466"/>
            <a:ext cx="497277" cy="228888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17F797-8556-9842-891E-4FE48ACFF63C}"/>
              </a:ext>
            </a:extLst>
          </p:cNvPr>
          <p:cNvSpPr/>
          <p:nvPr/>
        </p:nvSpPr>
        <p:spPr>
          <a:xfrm>
            <a:off x="5247030" y="3880051"/>
            <a:ext cx="1188939" cy="217164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9077436-C0A3-584A-95D6-ED4888BFBFED}"/>
              </a:ext>
            </a:extLst>
          </p:cNvPr>
          <p:cNvSpPr/>
          <p:nvPr/>
        </p:nvSpPr>
        <p:spPr>
          <a:xfrm>
            <a:off x="5065322" y="3100467"/>
            <a:ext cx="790355" cy="170272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C881DFF-0B11-9140-A6C6-68472859BCD6}"/>
              </a:ext>
            </a:extLst>
          </p:cNvPr>
          <p:cNvSpPr/>
          <p:nvPr/>
        </p:nvSpPr>
        <p:spPr>
          <a:xfrm>
            <a:off x="6176165" y="3111664"/>
            <a:ext cx="840098" cy="176659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64C0245-77ED-814B-A04F-B8132ED1F581}"/>
              </a:ext>
            </a:extLst>
          </p:cNvPr>
          <p:cNvSpPr/>
          <p:nvPr/>
        </p:nvSpPr>
        <p:spPr>
          <a:xfrm>
            <a:off x="8206154" y="3815050"/>
            <a:ext cx="1190010" cy="188382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1D9DB27-4A09-A441-909F-A3DAA1F80DD1}"/>
              </a:ext>
            </a:extLst>
          </p:cNvPr>
          <p:cNvSpPr/>
          <p:nvPr/>
        </p:nvSpPr>
        <p:spPr>
          <a:xfrm>
            <a:off x="7778265" y="4653251"/>
            <a:ext cx="648000" cy="188382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271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C380F45-3A86-C404-CB94-5203DDB9054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8">
            <a:extLst>
              <a:ext uri="{FF2B5EF4-FFF2-40B4-BE49-F238E27FC236}">
                <a16:creationId xmlns:a16="http://schemas.microsoft.com/office/drawing/2014/main" id="{2AE61545-F981-4B66-768C-126769C0A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최종 모델 또한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SSA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평가 방법을 활용하여 결정 하였으며 최종 평가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54%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챗봇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AI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평가 결과 범위임을 확인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Group 8">
            <a:extLst>
              <a:ext uri="{FF2B5EF4-FFF2-40B4-BE49-F238E27FC236}">
                <a16:creationId xmlns:a16="http://schemas.microsoft.com/office/drawing/2014/main" id="{BF5993D7-8BEC-CCF0-C84C-B169A8206E7C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답변 생성 서비스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B9C0A9B-1C0E-CB49-AA81-9E1C0F50D7FB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08786DF-3146-FD4E-ADFC-AA872365E7D7}"/>
                </a:ext>
              </a:extLst>
            </p:cNvPr>
            <p:cNvGrpSpPr/>
            <p:nvPr/>
          </p:nvGrpSpPr>
          <p:grpSpPr>
            <a:xfrm>
              <a:off x="6252941" y="586727"/>
              <a:ext cx="5410472" cy="288000"/>
              <a:chOff x="6252941" y="586727"/>
              <a:chExt cx="5410472" cy="288000"/>
            </a:xfrm>
          </p:grpSpPr>
          <p:sp>
            <p:nvSpPr>
              <p:cNvPr id="51" name="오각형[P] 17">
                <a:extLst>
                  <a:ext uri="{FF2B5EF4-FFF2-40B4-BE49-F238E27FC236}">
                    <a16:creationId xmlns:a16="http://schemas.microsoft.com/office/drawing/2014/main" id="{3CF48869-2932-2346-B274-C64B3C318BE9}"/>
                  </a:ext>
                </a:extLst>
              </p:cNvPr>
              <p:cNvSpPr/>
              <p:nvPr/>
            </p:nvSpPr>
            <p:spPr>
              <a:xfrm>
                <a:off x="849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53" name="오각형[P] 19">
                <a:extLst>
                  <a:ext uri="{FF2B5EF4-FFF2-40B4-BE49-F238E27FC236}">
                    <a16:creationId xmlns:a16="http://schemas.microsoft.com/office/drawing/2014/main" id="{22DA4734-9B74-1A4A-84EB-6449385CF219}"/>
                  </a:ext>
                </a:extLst>
              </p:cNvPr>
              <p:cNvSpPr/>
              <p:nvPr/>
            </p:nvSpPr>
            <p:spPr>
              <a:xfrm>
                <a:off x="957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59" name="오각형[P] 21">
                <a:extLst>
                  <a:ext uri="{FF2B5EF4-FFF2-40B4-BE49-F238E27FC236}">
                    <a16:creationId xmlns:a16="http://schemas.microsoft.com/office/drawing/2014/main" id="{9210A63B-602B-124E-BE84-A002A89AE6FE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평가</a:t>
                </a:r>
              </a:p>
            </p:txBody>
          </p:sp>
          <p:sp>
            <p:nvSpPr>
              <p:cNvPr id="84" name="오각형[P] 22">
                <a:extLst>
                  <a:ext uri="{FF2B5EF4-FFF2-40B4-BE49-F238E27FC236}">
                    <a16:creationId xmlns:a16="http://schemas.microsoft.com/office/drawing/2014/main" id="{4115060F-066F-9447-856D-C9B5A465FD40}"/>
                  </a:ext>
                </a:extLst>
              </p:cNvPr>
              <p:cNvSpPr/>
              <p:nvPr/>
            </p:nvSpPr>
            <p:spPr>
              <a:xfrm>
                <a:off x="625294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85" name="오각형[P] 15">
                <a:extLst>
                  <a:ext uri="{FF2B5EF4-FFF2-40B4-BE49-F238E27FC236}">
                    <a16:creationId xmlns:a16="http://schemas.microsoft.com/office/drawing/2014/main" id="{B09AA0C9-15C3-9141-9D65-32DE4F54AAA5}"/>
                  </a:ext>
                </a:extLst>
              </p:cNvPr>
              <p:cNvSpPr/>
              <p:nvPr/>
            </p:nvSpPr>
            <p:spPr>
              <a:xfrm>
                <a:off x="741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0" name="오각형[P] 22">
              <a:extLst>
                <a:ext uri="{FF2B5EF4-FFF2-40B4-BE49-F238E27FC236}">
                  <a16:creationId xmlns:a16="http://schemas.microsoft.com/office/drawing/2014/main" id="{6575B505-9717-2345-9690-E22050E883E7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7154D2ED-D8B2-D341-AF08-D16552C80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7" t="14514" r="3109" b="8676"/>
          <a:stretch/>
        </p:blipFill>
        <p:spPr>
          <a:xfrm>
            <a:off x="7725736" y="4404048"/>
            <a:ext cx="3676261" cy="2145118"/>
          </a:xfrm>
          <a:prstGeom prst="rect">
            <a:avLst/>
          </a:prstGeom>
          <a:ln>
            <a:solidFill>
              <a:srgbClr val="408080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48DBC12-3679-9042-836F-C520CEE9E2E9}"/>
              </a:ext>
            </a:extLst>
          </p:cNvPr>
          <p:cNvSpPr txBox="1"/>
          <p:nvPr/>
        </p:nvSpPr>
        <p:spPr>
          <a:xfrm>
            <a:off x="780624" y="2287730"/>
            <a:ext cx="2792998" cy="332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spcAft>
                <a:spcPts val="500"/>
              </a:spcAft>
              <a:buFont typeface="Wingdings" pitchFamily="2" charset="2"/>
              <a:buChar char="ü"/>
            </a:pPr>
            <a:r>
              <a:rPr kumimoji="1" lang="en-US" altLang="ko-KR" sz="16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BLEU</a:t>
            </a:r>
            <a:r>
              <a:rPr kumimoji="1" lang="ko-KR" altLang="en-US" sz="16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endParaRPr kumimoji="1" lang="en-US" altLang="ko-KR" sz="1600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latinLnBrk="0">
              <a:spcAft>
                <a:spcPts val="500"/>
              </a:spcAft>
            </a:pPr>
            <a:r>
              <a:rPr kumimoji="1" lang="en-US" altLang="ko-KR" sz="1100" i="1" dirty="0">
                <a:solidFill>
                  <a:srgbClr val="3528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kumimoji="1" lang="ko-KR" altLang="en-US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(Bilingual Evaluation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Understudy</a:t>
            </a:r>
            <a:r>
              <a:rPr lang="en-US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i="1" dirty="0"/>
          </a:p>
          <a:p>
            <a:pPr marL="285750" indent="-285750" latinLnBrk="0">
              <a:spcAft>
                <a:spcPts val="500"/>
              </a:spcAft>
              <a:buFont typeface="Wingdings" pitchFamily="2" charset="2"/>
              <a:buChar char="ü"/>
            </a:pPr>
            <a:r>
              <a:rPr kumimoji="1" lang="en-US" altLang="ko-KR" sz="16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METEOR</a:t>
            </a:r>
          </a:p>
          <a:p>
            <a:pPr latinLnBrk="0">
              <a:spcAft>
                <a:spcPts val="500"/>
              </a:spcAft>
            </a:pPr>
            <a:r>
              <a:rPr kumimoji="1" lang="en-US" altLang="ko-KR" sz="1600" i="1" dirty="0">
                <a:solidFill>
                  <a:srgbClr val="352824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Metric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for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Evaluation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of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Translation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with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Explicit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ORdering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en-US" altLang="ko-KR" sz="1100" dirty="0"/>
          </a:p>
          <a:p>
            <a:pPr marL="285750" indent="-285750" latinLnBrk="0">
              <a:spcAft>
                <a:spcPts val="500"/>
              </a:spcAft>
              <a:buFont typeface="Wingdings" pitchFamily="2" charset="2"/>
              <a:buChar char="ü"/>
            </a:pPr>
            <a:r>
              <a:rPr kumimoji="1" lang="en-US" altLang="ko-KR" sz="16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PPL</a:t>
            </a:r>
          </a:p>
          <a:p>
            <a:pPr latinLnBrk="0">
              <a:spcAft>
                <a:spcPts val="500"/>
              </a:spcAft>
            </a:pPr>
            <a:r>
              <a:rPr kumimoji="1" lang="en-US" altLang="ko-KR" sz="16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Perplexity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en-US" altLang="ko-KR" sz="1600" dirty="0"/>
          </a:p>
          <a:p>
            <a:pPr marL="285750" indent="-285750" latinLnBrk="0">
              <a:spcAft>
                <a:spcPts val="500"/>
              </a:spcAft>
              <a:buFont typeface="Wingdings" pitchFamily="2" charset="2"/>
              <a:buChar char="ü"/>
            </a:pPr>
            <a:r>
              <a:rPr kumimoji="1" lang="en-US" altLang="ko-KR" sz="16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SSA</a:t>
            </a:r>
          </a:p>
          <a:p>
            <a:pPr latinLnBrk="0">
              <a:spcAft>
                <a:spcPts val="500"/>
              </a:spcAft>
            </a:pPr>
            <a:r>
              <a:rPr kumimoji="1" lang="en-US" altLang="ko-KR" sz="1600" dirty="0">
                <a:solidFill>
                  <a:srgbClr val="040C28"/>
                </a:solidFill>
                <a:latin typeface="+mn-ea"/>
                <a:ea typeface="Apple SD Gothic Neo" panose="02000300000000000000" pitchFamily="2" charset="-127"/>
              </a:rPr>
              <a:t>   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(Sensible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and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de-DE" altLang="ko-KR" sz="1100" i="1" dirty="0" err="1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Specificity</a:t>
            </a:r>
            <a:r>
              <a:rPr lang="de-DE" altLang="ko-KR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Average)</a:t>
            </a:r>
            <a:r>
              <a:rPr lang="ko-KR" altLang="en-US" sz="1100" i="1" dirty="0">
                <a:solidFill>
                  <a:srgbClr val="352824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de-DE" altLang="ko-KR" sz="1100" i="1" dirty="0">
              <a:solidFill>
                <a:srgbClr val="352824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latinLnBrk="0">
              <a:lnSpc>
                <a:spcPct val="120000"/>
              </a:lnSpc>
              <a:spcAft>
                <a:spcPts val="500"/>
              </a:spcAft>
            </a:pPr>
            <a:endParaRPr kumimoji="1" lang="en-US" altLang="ko-KR" sz="1600" b="0" i="0" dirty="0">
              <a:solidFill>
                <a:srgbClr val="040C28"/>
              </a:solidFill>
              <a:effectLst/>
              <a:latin typeface="+mn-ea"/>
            </a:endParaRPr>
          </a:p>
          <a:p>
            <a:pPr marL="285750" indent="-285750" latinLnBrk="0">
              <a:lnSpc>
                <a:spcPct val="12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endParaRPr lang="en-US" altLang="ko-KR" sz="1600" b="0" i="0" dirty="0">
              <a:solidFill>
                <a:srgbClr val="040C28"/>
              </a:solidFill>
              <a:effectLst/>
              <a:latin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9C4FAC-A1CA-4245-9355-F0A8EA20265A}"/>
              </a:ext>
            </a:extLst>
          </p:cNvPr>
          <p:cNvGrpSpPr/>
          <p:nvPr/>
        </p:nvGrpSpPr>
        <p:grpSpPr>
          <a:xfrm>
            <a:off x="7667740" y="4025639"/>
            <a:ext cx="3696933" cy="322426"/>
            <a:chOff x="606089" y="1877458"/>
            <a:chExt cx="3342656" cy="288000"/>
          </a:xfrm>
        </p:grpSpPr>
        <p:cxnSp>
          <p:nvCxnSpPr>
            <p:cNvPr id="38" name="직선 연결선 55">
              <a:extLst>
                <a:ext uri="{FF2B5EF4-FFF2-40B4-BE49-F238E27FC236}">
                  <a16:creationId xmlns:a16="http://schemas.microsoft.com/office/drawing/2014/main" id="{0571653F-81AA-B74B-83E0-DD2CE73AB546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DAB527-B457-F84A-AD90-CDD749BA12E9}"/>
                </a:ext>
              </a:extLst>
            </p:cNvPr>
            <p:cNvSpPr txBox="1"/>
            <p:nvPr/>
          </p:nvSpPr>
          <p:spPr>
            <a:xfrm>
              <a:off x="606089" y="1877458"/>
              <a:ext cx="3315572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인간 및 </a:t>
              </a:r>
              <a:r>
                <a:rPr lang="ko-KR" altLang="en-US" sz="1400" b="1" dirty="0" err="1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챗봇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AI SSA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평가 결과</a:t>
              </a:r>
            </a:p>
          </p:txBody>
        </p:sp>
        <p:cxnSp>
          <p:nvCxnSpPr>
            <p:cNvPr id="40" name="직선 연결선 56">
              <a:extLst>
                <a:ext uri="{FF2B5EF4-FFF2-40B4-BE49-F238E27FC236}">
                  <a16:creationId xmlns:a16="http://schemas.microsoft.com/office/drawing/2014/main" id="{9B2E05F5-E737-8D4C-A135-65ADA1A401B2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이등변 삼각형 71">
            <a:extLst>
              <a:ext uri="{FF2B5EF4-FFF2-40B4-BE49-F238E27FC236}">
                <a16:creationId xmlns:a16="http://schemas.microsoft.com/office/drawing/2014/main" id="{075F53EE-8D4C-D749-86EC-EB6EF509B334}"/>
              </a:ext>
            </a:extLst>
          </p:cNvPr>
          <p:cNvSpPr/>
          <p:nvPr/>
        </p:nvSpPr>
        <p:spPr>
          <a:xfrm rot="5400000">
            <a:off x="3693762" y="3750581"/>
            <a:ext cx="4263960" cy="495303"/>
          </a:xfrm>
          <a:prstGeom prst="triangle">
            <a:avLst/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FDC1992-D5C9-AF41-9911-8A0522D756A9}"/>
              </a:ext>
            </a:extLst>
          </p:cNvPr>
          <p:cNvSpPr/>
          <p:nvPr/>
        </p:nvSpPr>
        <p:spPr>
          <a:xfrm>
            <a:off x="719556" y="2252948"/>
            <a:ext cx="2788751" cy="1934165"/>
          </a:xfrm>
          <a:prstGeom prst="rect">
            <a:avLst/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3D38F6-3041-9845-8A8E-6E5BE5891E90}"/>
              </a:ext>
            </a:extLst>
          </p:cNvPr>
          <p:cNvSpPr/>
          <p:nvPr/>
        </p:nvSpPr>
        <p:spPr>
          <a:xfrm>
            <a:off x="719556" y="4213370"/>
            <a:ext cx="2790000" cy="624839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3B6DEF-D3DA-3740-B1C1-AC625624F2E9}"/>
              </a:ext>
            </a:extLst>
          </p:cNvPr>
          <p:cNvSpPr txBox="1"/>
          <p:nvPr/>
        </p:nvSpPr>
        <p:spPr>
          <a:xfrm>
            <a:off x="3518621" y="2912105"/>
            <a:ext cx="1279643" cy="292388"/>
          </a:xfrm>
          <a:prstGeom prst="rect">
            <a:avLst/>
          </a:prstGeom>
          <a:solidFill>
            <a:srgbClr val="F3F3F3"/>
          </a:solidFill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1300" b="1">
                <a:solidFill>
                  <a:srgbClr val="40808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defRPr>
            </a:lvl1pPr>
          </a:lstStyle>
          <a:p>
            <a:r>
              <a:rPr lang="ko-KR" altLang="en-US" dirty="0"/>
              <a:t>정량적 평가방법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FB0FC8-C17B-514D-BF43-79510D8130F8}"/>
              </a:ext>
            </a:extLst>
          </p:cNvPr>
          <p:cNvSpPr txBox="1"/>
          <p:nvPr/>
        </p:nvSpPr>
        <p:spPr>
          <a:xfrm>
            <a:off x="3507735" y="4370788"/>
            <a:ext cx="1279643" cy="292388"/>
          </a:xfrm>
          <a:prstGeom prst="rect">
            <a:avLst/>
          </a:prstGeom>
          <a:solidFill>
            <a:srgbClr val="F3F3F3"/>
          </a:solidFill>
          <a:effectLst/>
        </p:spPr>
        <p:txBody>
          <a:bodyPr wrap="square" rtlCol="0">
            <a:spAutoFit/>
          </a:bodyPr>
          <a:lstStyle/>
          <a:p>
            <a:r>
              <a:rPr kumimoji="1" lang="ko-KR" altLang="en-US" sz="13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정성적 평가방법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211C06-C26D-4A4C-84A3-655A4E9C6632}"/>
              </a:ext>
            </a:extLst>
          </p:cNvPr>
          <p:cNvSpPr txBox="1"/>
          <p:nvPr/>
        </p:nvSpPr>
        <p:spPr>
          <a:xfrm>
            <a:off x="740907" y="5251857"/>
            <a:ext cx="4078710" cy="1169551"/>
          </a:xfrm>
          <a:prstGeom prst="rect">
            <a:avLst/>
          </a:prstGeom>
          <a:noFill/>
          <a:ln>
            <a:solidFill>
              <a:srgbClr val="2AC1BC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de-DE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Chatbot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생성한 대화를 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Sensibleness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비율과 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Specificity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비율을 평균한 값으로 평가함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(Google Research Team)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Sensibleness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Specificity</a:t>
            </a:r>
            <a:r>
              <a:rPr lang="ko-KR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을</a:t>
            </a:r>
            <a:r>
              <a:rPr lang="ko-KR" altLang="en-US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ko-KR" altLang="en-US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 </a:t>
            </a:r>
            <a:r>
              <a:rPr lang="en-US" altLang="ko-KR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평가하며</a:t>
            </a:r>
            <a:r>
              <a:rPr lang="en-US" altLang="ko-KR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다수가 평가함으로써 평균 확률로 표현됨</a:t>
            </a:r>
            <a:endParaRPr lang="en-US" altLang="ko-KR" sz="1400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A636EFE-2FFC-334B-B1D1-50E37FFC02C8}"/>
              </a:ext>
            </a:extLst>
          </p:cNvPr>
          <p:cNvSpPr/>
          <p:nvPr/>
        </p:nvSpPr>
        <p:spPr>
          <a:xfrm flipH="1">
            <a:off x="650806" y="4162840"/>
            <a:ext cx="4098472" cy="72232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046BE5E-67C1-FE48-A601-664F18C56FA0}"/>
              </a:ext>
            </a:extLst>
          </p:cNvPr>
          <p:cNvGrpSpPr/>
          <p:nvPr/>
        </p:nvGrpSpPr>
        <p:grpSpPr>
          <a:xfrm>
            <a:off x="871956" y="1886855"/>
            <a:ext cx="4033044" cy="267674"/>
            <a:chOff x="606089" y="1877458"/>
            <a:chExt cx="3342656" cy="288000"/>
          </a:xfrm>
        </p:grpSpPr>
        <p:cxnSp>
          <p:nvCxnSpPr>
            <p:cNvPr id="55" name="직선 연결선 55">
              <a:extLst>
                <a:ext uri="{FF2B5EF4-FFF2-40B4-BE49-F238E27FC236}">
                  <a16:creationId xmlns:a16="http://schemas.microsoft.com/office/drawing/2014/main" id="{04BCF722-ACB8-094B-ABA6-EA7C4A975C58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4A343C-0E5D-B549-83F7-0D4F116C6040}"/>
                </a:ext>
              </a:extLst>
            </p:cNvPr>
            <p:cNvSpPr txBox="1"/>
            <p:nvPr/>
          </p:nvSpPr>
          <p:spPr>
            <a:xfrm>
              <a:off x="606089" y="1877458"/>
              <a:ext cx="3315572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생성 </a:t>
              </a: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AI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의 답변 평가방법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DA16467B-5F51-1241-B9B0-FCA78883A79D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C252425-9D7A-E34B-AC54-4BE806105F42}"/>
              </a:ext>
            </a:extLst>
          </p:cNvPr>
          <p:cNvGrpSpPr/>
          <p:nvPr/>
        </p:nvGrpSpPr>
        <p:grpSpPr>
          <a:xfrm>
            <a:off x="6527712" y="2216435"/>
            <a:ext cx="3586528" cy="1711270"/>
            <a:chOff x="5566786" y="2286915"/>
            <a:chExt cx="3015178" cy="14324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6F4CAF-76AE-9748-8AD1-D848F3081B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7" t="4191" r="46763" b="3908"/>
            <a:stretch/>
          </p:blipFill>
          <p:spPr>
            <a:xfrm>
              <a:off x="5566786" y="2286915"/>
              <a:ext cx="2968519" cy="1401240"/>
            </a:xfrm>
            <a:prstGeom prst="rect">
              <a:avLst/>
            </a:prstGeom>
            <a:ln>
              <a:solidFill>
                <a:srgbClr val="408080"/>
              </a:solidFill>
            </a:ln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15DFB95-4466-8C47-B170-AC6EA7074E83}"/>
                </a:ext>
              </a:extLst>
            </p:cNvPr>
            <p:cNvSpPr/>
            <p:nvPr/>
          </p:nvSpPr>
          <p:spPr>
            <a:xfrm>
              <a:off x="8035445" y="2553772"/>
              <a:ext cx="546519" cy="1165580"/>
            </a:xfrm>
            <a:prstGeom prst="rect">
              <a:avLst/>
            </a:prstGeom>
            <a:solidFill>
              <a:srgbClr val="FF0000">
                <a:alpha val="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226B91-B0DB-8247-8D40-8E1A89DA1720}"/>
              </a:ext>
            </a:extLst>
          </p:cNvPr>
          <p:cNvGrpSpPr/>
          <p:nvPr/>
        </p:nvGrpSpPr>
        <p:grpSpPr>
          <a:xfrm>
            <a:off x="6527713" y="1852641"/>
            <a:ext cx="3568030" cy="290982"/>
            <a:chOff x="606089" y="1877458"/>
            <a:chExt cx="3342656" cy="288000"/>
          </a:xfrm>
        </p:grpSpPr>
        <p:cxnSp>
          <p:nvCxnSpPr>
            <p:cNvPr id="63" name="직선 연결선 55">
              <a:extLst>
                <a:ext uri="{FF2B5EF4-FFF2-40B4-BE49-F238E27FC236}">
                  <a16:creationId xmlns:a16="http://schemas.microsoft.com/office/drawing/2014/main" id="{DF531282-0254-5243-B92B-EBC5A87D30A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018672-C0A9-E147-AA5F-A0D121F3A93D}"/>
                </a:ext>
              </a:extLst>
            </p:cNvPr>
            <p:cNvSpPr txBox="1"/>
            <p:nvPr/>
          </p:nvSpPr>
          <p:spPr>
            <a:xfrm>
              <a:off x="606089" y="1877458"/>
              <a:ext cx="3315572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최종 모델 </a:t>
              </a:r>
            </a:p>
          </p:txBody>
        </p:sp>
        <p:cxnSp>
          <p:nvCxnSpPr>
            <p:cNvPr id="65" name="직선 연결선 56">
              <a:extLst>
                <a:ext uri="{FF2B5EF4-FFF2-40B4-BE49-F238E27FC236}">
                  <a16:creationId xmlns:a16="http://schemas.microsoft.com/office/drawing/2014/main" id="{4248698E-5754-0A4F-BEF9-20F3B16A610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58DE822-812C-0B4D-8EC6-C4440F6CB3C2}"/>
              </a:ext>
            </a:extLst>
          </p:cNvPr>
          <p:cNvSpPr/>
          <p:nvPr/>
        </p:nvSpPr>
        <p:spPr>
          <a:xfrm flipH="1">
            <a:off x="9050692" y="4987044"/>
            <a:ext cx="1642188" cy="160036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647F-BFB0-B74F-8A19-DB52ECB5553D}"/>
              </a:ext>
            </a:extLst>
          </p:cNvPr>
          <p:cNvSpPr txBox="1"/>
          <p:nvPr/>
        </p:nvSpPr>
        <p:spPr>
          <a:xfrm>
            <a:off x="10095724" y="3657599"/>
            <a:ext cx="519694" cy="292388"/>
          </a:xfrm>
          <a:prstGeom prst="rect">
            <a:avLst/>
          </a:prstGeom>
          <a:solidFill>
            <a:srgbClr val="F3F3F3"/>
          </a:solidFill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kumimoji="1" sz="1300" b="1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defRPr>
            </a:lvl1pPr>
          </a:lstStyle>
          <a:p>
            <a:r>
              <a:rPr lang="en-US" altLang="ko-KR" dirty="0"/>
              <a:t>54%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704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3">
            <a:extLst>
              <a:ext uri="{FF2B5EF4-FFF2-40B4-BE49-F238E27FC236}">
                <a16:creationId xmlns:a16="http://schemas.microsoft.com/office/drawing/2014/main" id="{C931F62E-B857-6FEB-E6E4-56C4255B344B}"/>
              </a:ext>
            </a:extLst>
          </p:cNvPr>
          <p:cNvSpPr/>
          <p:nvPr/>
        </p:nvSpPr>
        <p:spPr>
          <a:xfrm>
            <a:off x="1174115" y="1281430"/>
            <a:ext cx="3276600" cy="5594350"/>
          </a:xfrm>
          <a:prstGeom prst="rect">
            <a:avLst/>
          </a:prstGeom>
          <a:solidFill>
            <a:srgbClr val="4F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Group 7">
            <a:extLst>
              <a:ext uri="{FF2B5EF4-FFF2-40B4-BE49-F238E27FC236}">
                <a16:creationId xmlns:a16="http://schemas.microsoft.com/office/drawing/2014/main" id="{29993E80-4F8E-81AA-2088-1CC86D6926C5}"/>
              </a:ext>
            </a:extLst>
          </p:cNvPr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D4F3F2"/>
                </a:solidFill>
                <a:latin typeface="+mj-ea"/>
                <a:ea typeface="+mj-ea"/>
              </a:rPr>
              <a:t>PART 3</a:t>
            </a:r>
          </a:p>
        </p:txBody>
      </p:sp>
      <p:sp>
        <p:nvSpPr>
          <p:cNvPr id="6" name="Group 27">
            <a:extLst>
              <a:ext uri="{FF2B5EF4-FFF2-40B4-BE49-F238E27FC236}">
                <a16:creationId xmlns:a16="http://schemas.microsoft.com/office/drawing/2014/main" id="{589C8515-3850-AE94-D87A-EAE342931B36}"/>
              </a:ext>
            </a:extLst>
          </p:cNvPr>
          <p:cNvSpPr txBox="1"/>
          <p:nvPr/>
        </p:nvSpPr>
        <p:spPr>
          <a:xfrm>
            <a:off x="1359535" y="2576830"/>
            <a:ext cx="286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리뷰 분석 서비스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26E7FE7E-7D6C-A314-FD7E-CCD65D42E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740982"/>
              </p:ext>
            </p:extLst>
          </p:nvPr>
        </p:nvGraphicFramePr>
        <p:xfrm>
          <a:off x="5246338" y="2095501"/>
          <a:ext cx="6082062" cy="32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031">
                  <a:extLst>
                    <a:ext uri="{9D8B030D-6E8A-4147-A177-3AD203B41FA5}">
                      <a16:colId xmlns:a16="http://schemas.microsoft.com/office/drawing/2014/main" val="276520941"/>
                    </a:ext>
                  </a:extLst>
                </a:gridCol>
                <a:gridCol w="3041031">
                  <a:extLst>
                    <a:ext uri="{9D8B030D-6E8A-4147-A177-3AD203B41FA5}">
                      <a16:colId xmlns:a16="http://schemas.microsoft.com/office/drawing/2014/main" val="4052089552"/>
                    </a:ext>
                  </a:extLst>
                </a:gridCol>
              </a:tblGrid>
              <a:tr h="656976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Overview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736033"/>
                  </a:ext>
                </a:extLst>
              </a:tr>
              <a:tr h="656976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모델 선택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747449"/>
                  </a:ext>
                </a:extLst>
              </a:tr>
              <a:tr h="6569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전처리  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0614"/>
                  </a:ext>
                </a:extLst>
              </a:tr>
              <a:tr h="6569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모델링 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83604"/>
                  </a:ext>
                </a:extLst>
              </a:tr>
              <a:tr h="65697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고도화  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891620"/>
                  </a:ext>
                </a:extLst>
              </a:tr>
            </a:tbl>
          </a:graphicData>
        </a:graphic>
      </p:graphicFrame>
      <p:sp>
        <p:nvSpPr>
          <p:cNvPr id="7" name="Group 22">
            <a:extLst>
              <a:ext uri="{FF2B5EF4-FFF2-40B4-BE49-F238E27FC236}">
                <a16:creationId xmlns:a16="http://schemas.microsoft.com/office/drawing/2014/main" id="{6252B9EB-EE63-F246-AD81-39D96EB43BDD}"/>
              </a:ext>
            </a:extLst>
          </p:cNvPr>
          <p:cNvSpPr/>
          <p:nvPr/>
        </p:nvSpPr>
        <p:spPr>
          <a:xfrm>
            <a:off x="283210" y="419099"/>
            <a:ext cx="11626215" cy="6136005"/>
          </a:xfrm>
          <a:prstGeom prst="rect">
            <a:avLst/>
          </a:prstGeom>
          <a:noFill/>
          <a:ln w="31750">
            <a:solidFill>
              <a:srgbClr val="4F9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90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F019788-7714-4C46-99A2-DA91AF286DF2}"/>
              </a:ext>
            </a:extLst>
          </p:cNvPr>
          <p:cNvSpPr/>
          <p:nvPr/>
        </p:nvSpPr>
        <p:spPr>
          <a:xfrm>
            <a:off x="5682578" y="1825545"/>
            <a:ext cx="5759652" cy="4612919"/>
          </a:xfrm>
          <a:prstGeom prst="roundRect">
            <a:avLst/>
          </a:prstGeom>
          <a:solidFill>
            <a:schemeClr val="bg1"/>
          </a:solidFill>
          <a:ln>
            <a:solidFill>
              <a:srgbClr val="4F9A97"/>
            </a:solidFill>
          </a:ln>
          <a:effectLst>
            <a:innerShdw blurRad="82649" dist="101600" dir="135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en-US" altLang="ko-KR" sz="1600" dirty="0"/>
          </a:p>
        </p:txBody>
      </p:sp>
      <p:cxnSp>
        <p:nvCxnSpPr>
          <p:cNvPr id="10" name="직선 연결선 2">
            <a:extLst>
              <a:ext uri="{FF2B5EF4-FFF2-40B4-BE49-F238E27FC236}">
                <a16:creationId xmlns:a16="http://schemas.microsoft.com/office/drawing/2014/main" id="{D91F7303-31D6-CE49-A339-97C25F75F71E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8">
            <a:extLst>
              <a:ext uri="{FF2B5EF4-FFF2-40B4-BE49-F238E27FC236}">
                <a16:creationId xmlns:a16="http://schemas.microsoft.com/office/drawing/2014/main" id="{A1069A66-554C-10D9-AD00-C19F8DFDA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 분석 서비스는 단순 통계자료가 아닌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 텍스트 자체를 분석하여 매출 전략에 도움이 되는 자료를 제공하도록 기획됨</a:t>
            </a:r>
          </a:p>
        </p:txBody>
      </p:sp>
      <p:sp>
        <p:nvSpPr>
          <p:cNvPr id="29" name="Group 8">
            <a:extLst>
              <a:ext uri="{FF2B5EF4-FFF2-40B4-BE49-F238E27FC236}">
                <a16:creationId xmlns:a16="http://schemas.microsoft.com/office/drawing/2014/main" id="{AB0C92F4-F4AD-88DA-B00E-6088780CD542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리뷰 분석 서비스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CEA523A-E3B9-B9BF-1F47-FEDDEFAD308C}"/>
              </a:ext>
            </a:extLst>
          </p:cNvPr>
          <p:cNvGrpSpPr/>
          <p:nvPr/>
        </p:nvGrpSpPr>
        <p:grpSpPr>
          <a:xfrm>
            <a:off x="5985810" y="2554407"/>
            <a:ext cx="2259535" cy="292388"/>
            <a:chOff x="5923389" y="3646118"/>
            <a:chExt cx="2259535" cy="292388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9B912540-FB21-22C8-45FF-85D0969995AF}"/>
                </a:ext>
              </a:extLst>
            </p:cNvPr>
            <p:cNvSpPr/>
            <p:nvPr/>
          </p:nvSpPr>
          <p:spPr>
            <a:xfrm>
              <a:off x="5923389" y="3652960"/>
              <a:ext cx="262728" cy="262728"/>
            </a:xfrm>
            <a:prstGeom prst="ellipse">
              <a:avLst/>
            </a:prstGeom>
            <a:solidFill>
              <a:srgbClr val="4F9A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300" dirty="0"/>
                <a:t>1</a:t>
              </a:r>
              <a:endParaRPr lang="ko-KR" altLang="en-US" sz="13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DC6A09B-5C36-EC2C-56CD-28AE91A73B00}"/>
                </a:ext>
              </a:extLst>
            </p:cNvPr>
            <p:cNvSpPr txBox="1"/>
            <p:nvPr/>
          </p:nvSpPr>
          <p:spPr>
            <a:xfrm>
              <a:off x="6201291" y="3646118"/>
              <a:ext cx="198163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/>
                <a:t>유사도 기반 대표 리뷰 분석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3644EAB-0553-5BF1-4444-9B80DB888B90}"/>
              </a:ext>
            </a:extLst>
          </p:cNvPr>
          <p:cNvSpPr txBox="1"/>
          <p:nvPr/>
        </p:nvSpPr>
        <p:spPr>
          <a:xfrm>
            <a:off x="9113463" y="2535357"/>
            <a:ext cx="186140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err="1"/>
              <a:t>긍</a:t>
            </a:r>
            <a:r>
              <a:rPr lang="en-US" altLang="ko-KR" sz="1300" dirty="0"/>
              <a:t>/</a:t>
            </a:r>
            <a:r>
              <a:rPr lang="ko-KR" altLang="en-US" sz="1300" dirty="0"/>
              <a:t>부정 지수의 변화 추이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209B7CB-BAC6-F46E-4C61-5E85C32F770E}"/>
              </a:ext>
            </a:extLst>
          </p:cNvPr>
          <p:cNvGrpSpPr/>
          <p:nvPr/>
        </p:nvGrpSpPr>
        <p:grpSpPr>
          <a:xfrm>
            <a:off x="7006632" y="4367372"/>
            <a:ext cx="2453498" cy="292388"/>
            <a:chOff x="5923389" y="3646118"/>
            <a:chExt cx="2453498" cy="29238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56EAC41-1213-2716-E443-28BD4FC0490A}"/>
                </a:ext>
              </a:extLst>
            </p:cNvPr>
            <p:cNvSpPr/>
            <p:nvPr/>
          </p:nvSpPr>
          <p:spPr>
            <a:xfrm>
              <a:off x="5923389" y="3652960"/>
              <a:ext cx="262728" cy="262728"/>
            </a:xfrm>
            <a:prstGeom prst="ellipse">
              <a:avLst/>
            </a:prstGeom>
            <a:solidFill>
              <a:srgbClr val="4F9A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300" dirty="0"/>
                <a:t>3</a:t>
              </a:r>
              <a:endParaRPr lang="ko-KR" altLang="en-US" sz="13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F77E510-2FE4-92A7-47B4-627BB63AC678}"/>
                </a:ext>
              </a:extLst>
            </p:cNvPr>
            <p:cNvSpPr txBox="1"/>
            <p:nvPr/>
          </p:nvSpPr>
          <p:spPr>
            <a:xfrm>
              <a:off x="6201291" y="3646118"/>
              <a:ext cx="217559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dirty="0"/>
                <a:t>고객별 온도 지수 및 유형 분석</a:t>
              </a: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532BA498-630A-AD4D-AFE0-1077C6D5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" t="5905" b="-1"/>
          <a:stretch/>
        </p:blipFill>
        <p:spPr>
          <a:xfrm>
            <a:off x="7104557" y="4662644"/>
            <a:ext cx="2649043" cy="147515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88F3D9A-CD6D-BE4A-995F-7E1C70295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67"/>
          <a:stretch/>
        </p:blipFill>
        <p:spPr>
          <a:xfrm>
            <a:off x="6422033" y="2927151"/>
            <a:ext cx="1523465" cy="1169362"/>
          </a:xfrm>
          <a:prstGeom prst="rect">
            <a:avLst/>
          </a:prstGeom>
        </p:spPr>
      </p:pic>
      <p:sp>
        <p:nvSpPr>
          <p:cNvPr id="46" name="타원 45">
            <a:extLst>
              <a:ext uri="{FF2B5EF4-FFF2-40B4-BE49-F238E27FC236}">
                <a16:creationId xmlns:a16="http://schemas.microsoft.com/office/drawing/2014/main" id="{BFC7811D-EB7D-FB4D-9F25-922F37024472}"/>
              </a:ext>
            </a:extLst>
          </p:cNvPr>
          <p:cNvSpPr/>
          <p:nvPr/>
        </p:nvSpPr>
        <p:spPr>
          <a:xfrm>
            <a:off x="8730000" y="2581990"/>
            <a:ext cx="262728" cy="262728"/>
          </a:xfrm>
          <a:prstGeom prst="ellipse">
            <a:avLst/>
          </a:prstGeom>
          <a:solidFill>
            <a:srgbClr val="4F9A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A1D3794-FDD3-A54A-912B-19CD29048226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FFB7DAA-7B40-C948-AD25-EAFC6C9DDD95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57" name="오각형[P] 17">
                <a:extLst>
                  <a:ext uri="{FF2B5EF4-FFF2-40B4-BE49-F238E27FC236}">
                    <a16:creationId xmlns:a16="http://schemas.microsoft.com/office/drawing/2014/main" id="{F6D65813-2C64-A845-B5D6-4C3502C9D6AB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58" name="오각형[P] 19">
                <a:extLst>
                  <a:ext uri="{FF2B5EF4-FFF2-40B4-BE49-F238E27FC236}">
                    <a16:creationId xmlns:a16="http://schemas.microsoft.com/office/drawing/2014/main" id="{C8973CBC-DB86-D648-A2BC-989F4566C650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59" name="오각형[P] 21">
                <a:extLst>
                  <a:ext uri="{FF2B5EF4-FFF2-40B4-BE49-F238E27FC236}">
                    <a16:creationId xmlns:a16="http://schemas.microsoft.com/office/drawing/2014/main" id="{3F1F2368-AD0A-8247-9756-968935FC4577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확장 서비스</a:t>
                </a:r>
              </a:p>
            </p:txBody>
          </p:sp>
          <p:sp>
            <p:nvSpPr>
              <p:cNvPr id="60" name="오각형[P] 22">
                <a:extLst>
                  <a:ext uri="{FF2B5EF4-FFF2-40B4-BE49-F238E27FC236}">
                    <a16:creationId xmlns:a16="http://schemas.microsoft.com/office/drawing/2014/main" id="{3B48BCF8-4778-544E-BCCD-09C6C484EC7E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61" name="오각형[P] 15">
                <a:extLst>
                  <a:ext uri="{FF2B5EF4-FFF2-40B4-BE49-F238E27FC236}">
                    <a16:creationId xmlns:a16="http://schemas.microsoft.com/office/drawing/2014/main" id="{E1308FFA-EA3D-154F-9C6D-13DFD75D1220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6" name="오각형[P] 22">
              <a:extLst>
                <a:ext uri="{FF2B5EF4-FFF2-40B4-BE49-F238E27FC236}">
                  <a16:creationId xmlns:a16="http://schemas.microsoft.com/office/drawing/2014/main" id="{2B1A1DE8-26A7-BF4C-AFD4-1759A56CFA3E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bg1"/>
                  </a:solidFill>
                </a:rPr>
                <a:t>Overview</a:t>
              </a:r>
              <a:endParaRPr kumimoji="1"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6C798F3-8C0A-4042-BFBB-260A66C40DAE}"/>
              </a:ext>
            </a:extLst>
          </p:cNvPr>
          <p:cNvSpPr/>
          <p:nvPr/>
        </p:nvSpPr>
        <p:spPr>
          <a:xfrm>
            <a:off x="2043205" y="1981346"/>
            <a:ext cx="1800000" cy="360000"/>
          </a:xfrm>
          <a:prstGeom prst="rect">
            <a:avLst/>
          </a:prstGeom>
          <a:solidFill>
            <a:srgbClr val="2B5656">
              <a:alpha val="6805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kumimoji="1" lang="ko-KR" altLang="en-US" sz="15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리뷰 분석 서비스 </a:t>
            </a:r>
            <a:endParaRPr kumimoji="1" lang="en-US" altLang="ko-KR" sz="15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0D157-A963-0E46-BA93-8647CC50C198}"/>
              </a:ext>
            </a:extLst>
          </p:cNvPr>
          <p:cNvSpPr txBox="1"/>
          <p:nvPr/>
        </p:nvSpPr>
        <p:spPr>
          <a:xfrm>
            <a:off x="11563350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5F3E99-2404-DF4B-A037-85876086BC46}"/>
              </a:ext>
            </a:extLst>
          </p:cNvPr>
          <p:cNvSpPr txBox="1"/>
          <p:nvPr/>
        </p:nvSpPr>
        <p:spPr>
          <a:xfrm>
            <a:off x="9793063" y="4665106"/>
            <a:ext cx="1217837" cy="646331"/>
          </a:xfrm>
          <a:prstGeom prst="rect">
            <a:avLst/>
          </a:prstGeom>
          <a:solidFill>
            <a:srgbClr val="F7F7F7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Id : </a:t>
            </a:r>
            <a:r>
              <a:rPr kumimoji="1"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hy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**</a:t>
            </a:r>
          </a:p>
          <a:p>
            <a:pPr latinLnBrk="0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고객 유형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__</a:t>
            </a:r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고객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평균 지수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0.22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atinLnBrk="0"/>
            <a:r>
              <a:rPr kumimoji="1"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 횟수 </a:t>
            </a:r>
            <a:r>
              <a:rPr kumimoji="1"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9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11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D9C2F8D-140F-7446-AAB4-70C3FA1BAF59}"/>
              </a:ext>
            </a:extLst>
          </p:cNvPr>
          <p:cNvSpPr/>
          <p:nvPr/>
        </p:nvSpPr>
        <p:spPr>
          <a:xfrm>
            <a:off x="7658574" y="1981346"/>
            <a:ext cx="1800000" cy="360000"/>
          </a:xfrm>
          <a:prstGeom prst="rect">
            <a:avLst/>
          </a:prstGeom>
          <a:solidFill>
            <a:srgbClr val="2B5656">
              <a:alpha val="68051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kumimoji="1" lang="ko-KR" altLang="en-US" sz="15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확장 서비스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48FB64D-B589-E043-8042-FDBA388B3A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89" t="14853" r="14521" b="21325"/>
          <a:stretch/>
        </p:blipFill>
        <p:spPr>
          <a:xfrm>
            <a:off x="8855902" y="2943616"/>
            <a:ext cx="2054268" cy="1225583"/>
          </a:xfrm>
          <a:prstGeom prst="rect">
            <a:avLst/>
          </a:prstGeom>
        </p:spPr>
      </p:pic>
      <p:pic>
        <p:nvPicPr>
          <p:cNvPr id="36" name="그림 3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C502A542-F29E-8B42-9CB8-B51EBBDC1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9" y="2835728"/>
            <a:ext cx="4711700" cy="2667000"/>
          </a:xfrm>
          <a:prstGeom prst="rect">
            <a:avLst/>
          </a:prstGeom>
          <a:ln w="12700">
            <a:solidFill>
              <a:srgbClr val="2AC1BC"/>
            </a:solidFill>
          </a:ln>
        </p:spPr>
      </p:pic>
    </p:spTree>
    <p:extLst>
      <p:ext uri="{BB962C8B-B14F-4D97-AF65-F5344CB8AC3E}">
        <p14:creationId xmlns:p14="http://schemas.microsoft.com/office/powerpoint/2010/main" val="53777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B6D54990-7595-114F-B828-C56125F4BD5F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oup 8">
            <a:extLst>
              <a:ext uri="{FF2B5EF4-FFF2-40B4-BE49-F238E27FC236}">
                <a16:creationId xmlns:a16="http://schemas.microsoft.com/office/drawing/2014/main" id="{ACEF60C9-2A4B-A547-A37C-71F0062D2781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리뷰 분석 서비스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FD3BB5-E8A4-1B4B-93C1-789208C25DD2}"/>
              </a:ext>
            </a:extLst>
          </p:cNvPr>
          <p:cNvSpPr txBox="1"/>
          <p:nvPr/>
        </p:nvSpPr>
        <p:spPr>
          <a:xfrm>
            <a:off x="642026" y="1381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F3CFC6CB-3D71-FE4F-9F6F-2D7B8D892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문장 토픽 분류 사전학습모델을 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Fine-tuning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하여 세가지 토픽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(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맛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양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서비스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)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으로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멀티 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라벨링을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진행 함</a:t>
            </a:r>
            <a:endParaRPr kumimoji="1" lang="en-US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Wingdings" pitchFamily="2" charset="2"/>
            </a:endParaRPr>
          </a:p>
          <a:p>
            <a:pPr algn="just"/>
            <a:endParaRPr lang="en-US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B79E3B-F5EE-FA40-A348-FDF0407E8504}"/>
              </a:ext>
            </a:extLst>
          </p:cNvPr>
          <p:cNvSpPr txBox="1"/>
          <p:nvPr/>
        </p:nvSpPr>
        <p:spPr>
          <a:xfrm>
            <a:off x="635989" y="5074187"/>
            <a:ext cx="69398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‘</a:t>
            </a:r>
            <a:r>
              <a:rPr lang="de-DE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labels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</a:rPr>
              <a:t>’</a:t>
            </a:r>
            <a:r>
              <a:rPr lang="de-DE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: ['</a:t>
            </a:r>
            <a:r>
              <a:rPr lang="de-DE" altLang="ko-KR" sz="13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politics</a:t>
            </a:r>
            <a:r>
              <a:rPr lang="de-DE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‘, '</a:t>
            </a:r>
            <a:r>
              <a:rPr lang="de-DE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entertainment</a:t>
            </a:r>
            <a:r>
              <a:rPr lang="de-DE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de-DE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economy</a:t>
            </a:r>
            <a:r>
              <a:rPr lang="de-DE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lang="de-DE" altLang="ko-KR" sz="13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environment</a:t>
            </a:r>
            <a:r>
              <a:rPr lang="de-DE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']</a:t>
            </a:r>
            <a:endParaRPr kumimoji="1" lang="ko-KR" altLang="en-US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16011-7F6D-2E43-AE5B-7756856A9B0A}"/>
              </a:ext>
            </a:extLst>
          </p:cNvPr>
          <p:cNvSpPr txBox="1"/>
          <p:nvPr/>
        </p:nvSpPr>
        <p:spPr>
          <a:xfrm>
            <a:off x="586114" y="5405872"/>
            <a:ext cx="6509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</a:rPr>
              <a:t>‘</a:t>
            </a:r>
            <a:r>
              <a:rPr lang="de-DE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scores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</a:rPr>
              <a:t>’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de-DE" altLang="ko-KR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0.9916306138038635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</a:rPr>
              <a:t>, 0.0047916327603161335, 	0.003301031654700637, 0.00027676872559823096]</a:t>
            </a:r>
            <a:endParaRPr kumimoji="1"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D53A0A-AFC0-684A-975B-111A31CDA0C5}"/>
              </a:ext>
            </a:extLst>
          </p:cNvPr>
          <p:cNvSpPr txBox="1"/>
          <p:nvPr/>
        </p:nvSpPr>
        <p:spPr>
          <a:xfrm>
            <a:off x="7978058" y="5515107"/>
            <a:ext cx="3795728" cy="71173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한국어 포함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multilingual 100</a:t>
            </a:r>
            <a:r>
              <a:rPr kumimoji="1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개국어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지원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size :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279M </a:t>
            </a:r>
            <a:r>
              <a:rPr lang="de-DE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params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/ </a:t>
            </a:r>
            <a:r>
              <a:rPr lang="de-DE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download</a:t>
            </a:r>
            <a:r>
              <a:rPr lang="de-DE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44.9k</a:t>
            </a:r>
          </a:p>
        </p:txBody>
      </p:sp>
      <p:sp>
        <p:nvSpPr>
          <p:cNvPr id="42" name="이등변 삼각형 43">
            <a:extLst>
              <a:ext uri="{FF2B5EF4-FFF2-40B4-BE49-F238E27FC236}">
                <a16:creationId xmlns:a16="http://schemas.microsoft.com/office/drawing/2014/main" id="{CE25B6F1-CD66-F14A-9A7F-891C09C54B35}"/>
              </a:ext>
            </a:extLst>
          </p:cNvPr>
          <p:cNvSpPr/>
          <p:nvPr/>
        </p:nvSpPr>
        <p:spPr>
          <a:xfrm rot="5400000">
            <a:off x="5834645" y="4022174"/>
            <a:ext cx="3532610" cy="342900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3B0473D-F37F-1F4E-8BB1-52A34ECCAF16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F205847-BC21-9A4F-A0A7-67B222EB8008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38" name="오각형[P] 17">
                <a:extLst>
                  <a:ext uri="{FF2B5EF4-FFF2-40B4-BE49-F238E27FC236}">
                    <a16:creationId xmlns:a16="http://schemas.microsoft.com/office/drawing/2014/main" id="{2829C434-9967-3642-9D39-0DF4ADC9677B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41" name="오각형[P] 19">
                <a:extLst>
                  <a:ext uri="{FF2B5EF4-FFF2-40B4-BE49-F238E27FC236}">
                    <a16:creationId xmlns:a16="http://schemas.microsoft.com/office/drawing/2014/main" id="{6C9F2DB0-79B8-C447-8115-DA255017D194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43" name="오각형[P] 21">
                <a:extLst>
                  <a:ext uri="{FF2B5EF4-FFF2-40B4-BE49-F238E27FC236}">
                    <a16:creationId xmlns:a16="http://schemas.microsoft.com/office/drawing/2014/main" id="{C6BDCA0C-67FA-7A48-A915-DEF25FF594EA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확장 서비스</a:t>
                </a:r>
              </a:p>
            </p:txBody>
          </p:sp>
          <p:sp>
            <p:nvSpPr>
              <p:cNvPr id="44" name="오각형[P] 22">
                <a:extLst>
                  <a:ext uri="{FF2B5EF4-FFF2-40B4-BE49-F238E27FC236}">
                    <a16:creationId xmlns:a16="http://schemas.microsoft.com/office/drawing/2014/main" id="{A7BCA453-A6DC-C44C-AB64-6ACAA3D4086B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모델 선정</a:t>
                </a:r>
              </a:p>
            </p:txBody>
          </p:sp>
          <p:sp>
            <p:nvSpPr>
              <p:cNvPr id="45" name="오각형[P] 15">
                <a:extLst>
                  <a:ext uri="{FF2B5EF4-FFF2-40B4-BE49-F238E27FC236}">
                    <a16:creationId xmlns:a16="http://schemas.microsoft.com/office/drawing/2014/main" id="{8385FDD1-949D-F246-9A48-3B245979B2E6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오각형[P] 22">
              <a:extLst>
                <a:ext uri="{FF2B5EF4-FFF2-40B4-BE49-F238E27FC236}">
                  <a16:creationId xmlns:a16="http://schemas.microsoft.com/office/drawing/2014/main" id="{71619E91-DD94-E945-A66F-3C88FDA882CE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2D1858C-70BA-3E49-AB3A-7B44A62BDB6F}"/>
              </a:ext>
            </a:extLst>
          </p:cNvPr>
          <p:cNvSpPr txBox="1"/>
          <p:nvPr/>
        </p:nvSpPr>
        <p:spPr>
          <a:xfrm>
            <a:off x="1005340" y="2392052"/>
            <a:ext cx="53402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latinLnBrk="0">
              <a:defRPr kumimoji="1" sz="2000" b="1">
                <a:latin typeface="+mj-ea"/>
                <a:ea typeface="+mj-ea"/>
              </a:defRPr>
            </a:lvl1pPr>
          </a:lstStyle>
          <a:p>
            <a:r>
              <a:rPr lang="en-US" altLang="ko-KR" sz="2000" dirty="0" err="1"/>
              <a:t>MoritzLaurer</a:t>
            </a:r>
            <a:r>
              <a:rPr lang="en-US" altLang="ko-KR" sz="2000" dirty="0"/>
              <a:t>/</a:t>
            </a:r>
            <a:r>
              <a:rPr lang="en-US" altLang="ko-KR" sz="2000" dirty="0" err="1"/>
              <a:t>mDeBERTa</a:t>
            </a:r>
            <a:endParaRPr lang="ko-KR" altLang="en-US" dirty="0"/>
          </a:p>
        </p:txBody>
      </p:sp>
      <p:pic>
        <p:nvPicPr>
          <p:cNvPr id="50" name="그림 49" descr="텍스트, 친필, 폰트, 서예이(가) 표시된 사진&#10;&#10;자동 생성된 설명">
            <a:extLst>
              <a:ext uri="{FF2B5EF4-FFF2-40B4-BE49-F238E27FC236}">
                <a16:creationId xmlns:a16="http://schemas.microsoft.com/office/drawing/2014/main" id="{F7627C62-61E7-DA40-8844-C94884E42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8" r="51542" b="38822"/>
          <a:stretch/>
        </p:blipFill>
        <p:spPr>
          <a:xfrm>
            <a:off x="510040" y="2602731"/>
            <a:ext cx="3238020" cy="35472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3E82F1D-90AD-2C46-AA2E-E956E3EAB17C}"/>
              </a:ext>
            </a:extLst>
          </p:cNvPr>
          <p:cNvSpPr txBox="1"/>
          <p:nvPr/>
        </p:nvSpPr>
        <p:spPr>
          <a:xfrm>
            <a:off x="7929071" y="2646639"/>
            <a:ext cx="3787143" cy="1578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학습데이터에 포함되지 않은 </a:t>
            </a:r>
            <a:r>
              <a:rPr lang="ko-KR" altLang="en-US" sz="14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새로운 클래스나 레이블에 대한 분류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작업 가능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171450" indent="-171450">
              <a:lnSpc>
                <a:spcPct val="140000"/>
              </a:lnSpc>
              <a:buFont typeface="Wingdings" pitchFamily="2" charset="2"/>
              <a:buChar char="ü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텍스트와 후보 라벨 리스트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입력시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가장 적합한 라벨의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확률값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score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반환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171450" indent="-171450">
              <a:lnSpc>
                <a:spcPct val="140000"/>
              </a:lnSpc>
              <a:buFont typeface="Wingdings" pitchFamily="2" charset="2"/>
              <a:buChar char="ü"/>
            </a:pPr>
            <a:endParaRPr lang="en-US" altLang="ko-KR" sz="1400" dirty="0">
              <a:solidFill>
                <a:srgbClr val="374151"/>
              </a:solidFill>
              <a:effectLst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FB936-EAF6-864A-83CD-F4FDBC01B54B}"/>
              </a:ext>
            </a:extLst>
          </p:cNvPr>
          <p:cNvSpPr txBox="1"/>
          <p:nvPr/>
        </p:nvSpPr>
        <p:spPr>
          <a:xfrm>
            <a:off x="7929071" y="4247845"/>
            <a:ext cx="399010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171450" indent="-171450">
              <a:lnSpc>
                <a:spcPct val="140000"/>
              </a:lnSpc>
              <a:buFont typeface="Wingdings" pitchFamily="2" charset="2"/>
              <a:buChar char="ü"/>
              <a:defRPr sz="1400">
                <a:solidFill>
                  <a:srgbClr val="374151"/>
                </a:solidFill>
                <a:latin typeface="Söhne"/>
              </a:defRPr>
            </a:lvl1pPr>
          </a:lstStyle>
          <a:p>
            <a:r>
              <a:rPr lang="de-DE" altLang="ko-KR" dirty="0"/>
              <a:t>Decoding-</a:t>
            </a:r>
            <a:r>
              <a:rPr lang="de-DE" altLang="ko-KR" dirty="0" err="1"/>
              <a:t>enhanced</a:t>
            </a:r>
            <a:r>
              <a:rPr lang="de-DE" altLang="ko-KR" dirty="0"/>
              <a:t> BERT </a:t>
            </a:r>
            <a:r>
              <a:rPr lang="de-DE" altLang="ko-KR" dirty="0" err="1"/>
              <a:t>with</a:t>
            </a:r>
            <a:r>
              <a:rPr lang="de-DE" altLang="ko-KR" dirty="0"/>
              <a:t> </a:t>
            </a:r>
            <a:r>
              <a:rPr lang="de-DE" altLang="ko-KR" dirty="0" err="1"/>
              <a:t>Disentangled</a:t>
            </a:r>
            <a:r>
              <a:rPr lang="de-DE" altLang="ko-KR" dirty="0"/>
              <a:t> Attention</a:t>
            </a:r>
            <a:endParaRPr lang="en-US" altLang="ko-KR" dirty="0"/>
          </a:p>
          <a:p>
            <a:r>
              <a:rPr lang="de-DE" altLang="ko-KR" dirty="0"/>
              <a:t>BERT</a:t>
            </a:r>
            <a:r>
              <a:rPr lang="ko-KR" altLang="en-US" dirty="0"/>
              <a:t>의 확장 버전으로</a:t>
            </a:r>
            <a:r>
              <a:rPr lang="en-US" altLang="ko-KR" dirty="0"/>
              <a:t>, </a:t>
            </a:r>
            <a:r>
              <a:rPr lang="ko-KR" altLang="en-US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문맥의 복잡성</a:t>
            </a:r>
            <a:r>
              <a:rPr lang="ko-KR" altLang="en-US" dirty="0"/>
              <a:t>을 더 잘 이해하기 위한 여러 기술적 개선을 포함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AC6F3D-68D0-EE42-964C-529F91BD300D}"/>
              </a:ext>
            </a:extLst>
          </p:cNvPr>
          <p:cNvSpPr txBox="1"/>
          <p:nvPr/>
        </p:nvSpPr>
        <p:spPr>
          <a:xfrm>
            <a:off x="7986469" y="2406064"/>
            <a:ext cx="3695240" cy="251999"/>
          </a:xfrm>
          <a:prstGeom prst="rect">
            <a:avLst/>
          </a:prstGeom>
          <a:solidFill>
            <a:srgbClr val="408080"/>
          </a:solid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Zero-shot</a:t>
            </a:r>
            <a:r>
              <a: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분류 모델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DBD6E1-C2DD-804E-ADC0-C4E973E875DD}"/>
              </a:ext>
            </a:extLst>
          </p:cNvPr>
          <p:cNvSpPr txBox="1"/>
          <p:nvPr/>
        </p:nvSpPr>
        <p:spPr>
          <a:xfrm>
            <a:off x="8035351" y="4007405"/>
            <a:ext cx="3663611" cy="251999"/>
          </a:xfrm>
          <a:prstGeom prst="rect">
            <a:avLst/>
          </a:prstGeom>
          <a:solidFill>
            <a:srgbClr val="408080"/>
          </a:solidFill>
        </p:spPr>
        <p:txBody>
          <a:bodyPr vert="horz" wrap="square" lIns="0" tIns="0" rIns="0" bIns="0" rtlCol="0" anchor="ctr" anchorCtr="0">
            <a:noAutofit/>
          </a:bodyPr>
          <a:lstStyle/>
          <a:p>
            <a:pPr algn="ctr"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en-US" altLang="ko-KR" sz="14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DeBERTa</a:t>
            </a:r>
            <a:r>
              <a:rPr lang="en-US" altLang="ko-KR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152DB56-B220-B84E-997D-9BFD2432F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17" y="3151563"/>
            <a:ext cx="6530418" cy="15281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E813DD-81C1-3846-B6FB-CCBA33DA1333}"/>
              </a:ext>
            </a:extLst>
          </p:cNvPr>
          <p:cNvSpPr/>
          <p:nvPr/>
        </p:nvSpPr>
        <p:spPr>
          <a:xfrm>
            <a:off x="543294" y="2975956"/>
            <a:ext cx="6733309" cy="3258589"/>
          </a:xfrm>
          <a:prstGeom prst="rect">
            <a:avLst/>
          </a:prstGeom>
          <a:noFill/>
          <a:ln w="9525">
            <a:solidFill>
              <a:srgbClr val="4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EC3E606-16E6-424B-B4F7-0296F72F060D}"/>
              </a:ext>
            </a:extLst>
          </p:cNvPr>
          <p:cNvGrpSpPr/>
          <p:nvPr/>
        </p:nvGrpSpPr>
        <p:grpSpPr>
          <a:xfrm>
            <a:off x="577983" y="2029434"/>
            <a:ext cx="6548989" cy="248253"/>
            <a:chOff x="633174" y="1877458"/>
            <a:chExt cx="3315571" cy="288000"/>
          </a:xfrm>
        </p:grpSpPr>
        <p:cxnSp>
          <p:nvCxnSpPr>
            <p:cNvPr id="60" name="직선 연결선 39">
              <a:extLst>
                <a:ext uri="{FF2B5EF4-FFF2-40B4-BE49-F238E27FC236}">
                  <a16:creationId xmlns:a16="http://schemas.microsoft.com/office/drawing/2014/main" id="{B56C5DAE-BF7E-AD41-9882-336474765CF7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12CA8E-CF0D-AC41-9D9F-98FFAEF9225D}"/>
                </a:ext>
              </a:extLst>
            </p:cNvPr>
            <p:cNvSpPr txBox="1"/>
            <p:nvPr/>
          </p:nvSpPr>
          <p:spPr>
            <a:xfrm>
              <a:off x="6665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Zero-shot Classifier</a:t>
              </a: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‘Moritz-Lauer’</a:t>
              </a: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활용 예시</a:t>
              </a:r>
              <a:endParaRPr lang="en-US" altLang="ko-KR" sz="13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62" name="직선 연결선 40">
              <a:extLst>
                <a:ext uri="{FF2B5EF4-FFF2-40B4-BE49-F238E27FC236}">
                  <a16:creationId xmlns:a16="http://schemas.microsoft.com/office/drawing/2014/main" id="{71CEC77B-72BD-7A49-8751-A961DCBDE1B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9D3E2B-3C8F-C244-B5B9-364CB4281DE5}"/>
              </a:ext>
            </a:extLst>
          </p:cNvPr>
          <p:cNvSpPr/>
          <p:nvPr/>
        </p:nvSpPr>
        <p:spPr>
          <a:xfrm>
            <a:off x="1684563" y="5090160"/>
            <a:ext cx="1287237" cy="262890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150C17-6D1C-1541-AED7-6688095F3704}"/>
              </a:ext>
            </a:extLst>
          </p:cNvPr>
          <p:cNvSpPr/>
          <p:nvPr/>
        </p:nvSpPr>
        <p:spPr>
          <a:xfrm>
            <a:off x="1684563" y="5394960"/>
            <a:ext cx="2144487" cy="243840"/>
          </a:xfrm>
          <a:prstGeom prst="rect">
            <a:avLst/>
          </a:prstGeom>
          <a:solidFill>
            <a:srgbClr val="2AC1BC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26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57CB0F-64D6-4747-880D-D56C1A227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3" t="51321" r="36171" b="10418"/>
          <a:stretch/>
        </p:blipFill>
        <p:spPr>
          <a:xfrm>
            <a:off x="665018" y="2610197"/>
            <a:ext cx="3890356" cy="8781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FA0F72-7582-8143-985A-4A0715EBD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" t="15080" r="28403" b="25295"/>
          <a:stretch/>
        </p:blipFill>
        <p:spPr>
          <a:xfrm>
            <a:off x="1309553" y="3940232"/>
            <a:ext cx="3321358" cy="204868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리뷰 분석 서비스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233B25-6104-9C4D-B801-58FA744D005D}"/>
              </a:ext>
            </a:extLst>
          </p:cNvPr>
          <p:cNvSpPr txBox="1"/>
          <p:nvPr/>
        </p:nvSpPr>
        <p:spPr>
          <a:xfrm>
            <a:off x="642026" y="1381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67DC9A28-8284-0F4E-948D-6955CAD6B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/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Kiwi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형태소 분석을 통해 추출된 키워드로 멀티 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라벨링을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진행하여 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학습데이터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생성</a:t>
            </a:r>
            <a:endParaRPr kumimoji="1" lang="en-US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  <a:sym typeface="Wingdings" pitchFamily="2" charset="2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5183F3B8-7366-0D4B-8836-745414EE70D5}"/>
              </a:ext>
            </a:extLst>
          </p:cNvPr>
          <p:cNvSpPr/>
          <p:nvPr/>
        </p:nvSpPr>
        <p:spPr>
          <a:xfrm>
            <a:off x="470357" y="2310940"/>
            <a:ext cx="243227" cy="243831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53EFC5-EFCA-DA41-8DB1-B1EE4DC98939}"/>
              </a:ext>
            </a:extLst>
          </p:cNvPr>
          <p:cNvSpPr txBox="1"/>
          <p:nvPr/>
        </p:nvSpPr>
        <p:spPr>
          <a:xfrm>
            <a:off x="697773" y="2298056"/>
            <a:ext cx="2798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dirty="0">
                <a:ea typeface="KoPubWorldDotum Medium" pitchFamily="2" charset="-127"/>
                <a:cs typeface="KoPubWorldDotum Medium" pitchFamily="2" charset="-127"/>
              </a:rPr>
              <a:t>Kiwi </a:t>
            </a:r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형태소 분석 키워드를</a:t>
            </a:r>
            <a:r>
              <a:rPr kumimoji="1" lang="en-US" altLang="ko-KR" sz="1400" dirty="0"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추출 </a:t>
            </a:r>
            <a:endParaRPr kumimoji="1" lang="en-US" altLang="ko-KR" sz="1400" dirty="0"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0BD4A90-A8BA-3B42-B2CA-65F7E35B99F7}"/>
              </a:ext>
            </a:extLst>
          </p:cNvPr>
          <p:cNvSpPr/>
          <p:nvPr/>
        </p:nvSpPr>
        <p:spPr>
          <a:xfrm>
            <a:off x="1144285" y="3614879"/>
            <a:ext cx="243227" cy="243831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9F2B37B-8785-9E8A-8EA2-9B5FD2EA0A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16"/>
          <a:stretch/>
        </p:blipFill>
        <p:spPr bwMode="auto">
          <a:xfrm>
            <a:off x="5416062" y="4137511"/>
            <a:ext cx="3120733" cy="2201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32B445FE-E1E6-654D-8566-FD6D385C24FD}"/>
              </a:ext>
            </a:extLst>
          </p:cNvPr>
          <p:cNvSpPr/>
          <p:nvPr/>
        </p:nvSpPr>
        <p:spPr>
          <a:xfrm>
            <a:off x="5735691" y="3612609"/>
            <a:ext cx="243227" cy="243831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4</a:t>
            </a:r>
            <a:endParaRPr lang="ko-KR" altLang="en-US" sz="12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95B78A-052C-E640-9405-0910B0B57FE1}"/>
              </a:ext>
            </a:extLst>
          </p:cNvPr>
          <p:cNvSpPr txBox="1"/>
          <p:nvPr/>
        </p:nvSpPr>
        <p:spPr>
          <a:xfrm>
            <a:off x="5983476" y="3562635"/>
            <a:ext cx="26116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r>
              <a:rPr lang="ko-KR" altLang="en-US" sz="1400" dirty="0">
                <a:latin typeface="+mn-lt"/>
              </a:rPr>
              <a:t>각 카테고리 </a:t>
            </a:r>
            <a:r>
              <a:rPr lang="en-US" altLang="ko-KR" sz="1400" dirty="0">
                <a:latin typeface="+mn-lt"/>
              </a:rPr>
              <a:t>Keywords </a:t>
            </a:r>
            <a:r>
              <a:rPr lang="ko-KR" altLang="en-US" sz="1400" dirty="0">
                <a:latin typeface="+mn-lt"/>
              </a:rPr>
              <a:t>할당 </a:t>
            </a:r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(Kiwi top 200 + </a:t>
            </a:r>
            <a:r>
              <a:rPr lang="el-GR" altLang="ko-KR" sz="1400" b="0" i="0" dirty="0">
                <a:solidFill>
                  <a:srgbClr val="4D5156"/>
                </a:solidFill>
                <a:effectLst/>
                <a:latin typeface="+mn-lt"/>
                <a:ea typeface="Apple SD Gothic Neo" panose="02000300000000000000" pitchFamily="2" charset="-127"/>
              </a:rPr>
              <a:t>α</a:t>
            </a:r>
            <a:r>
              <a:rPr lang="en-US" altLang="ko-KR" sz="1400" dirty="0">
                <a:latin typeface="+mn-lt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BA5A2-B5F5-1945-9B06-19E8A2CC7A25}"/>
              </a:ext>
            </a:extLst>
          </p:cNvPr>
          <p:cNvSpPr txBox="1"/>
          <p:nvPr/>
        </p:nvSpPr>
        <p:spPr>
          <a:xfrm>
            <a:off x="10486102" y="3583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3EAF8C5-7610-2048-A137-3CD25035A3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821" r="861"/>
          <a:stretch/>
        </p:blipFill>
        <p:spPr>
          <a:xfrm>
            <a:off x="9144000" y="2283531"/>
            <a:ext cx="2787446" cy="4218027"/>
          </a:xfrm>
          <a:prstGeom prst="rect">
            <a:avLst/>
          </a:prstGeom>
          <a:ln>
            <a:solidFill>
              <a:srgbClr val="2AC1B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FA40DD4E-4B88-CA41-A6A5-E1A48DED23F4}"/>
              </a:ext>
            </a:extLst>
          </p:cNvPr>
          <p:cNvSpPr/>
          <p:nvPr/>
        </p:nvSpPr>
        <p:spPr>
          <a:xfrm>
            <a:off x="11282082" y="2846439"/>
            <a:ext cx="678860" cy="368461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6261474-C515-6947-8EAB-E4DBFCE3636C}"/>
              </a:ext>
            </a:extLst>
          </p:cNvPr>
          <p:cNvSpPr/>
          <p:nvPr/>
        </p:nvSpPr>
        <p:spPr>
          <a:xfrm>
            <a:off x="9134110" y="2374490"/>
            <a:ext cx="2369631" cy="19280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Kiwi </a:t>
            </a:r>
            <a:r>
              <a:rPr lang="ko-KR" altLang="en-US" sz="1300" dirty="0">
                <a:solidFill>
                  <a:schemeClr val="tx1"/>
                </a:solidFill>
              </a:rPr>
              <a:t>키워드를 이용한 카테고리화</a:t>
            </a:r>
          </a:p>
        </p:txBody>
      </p:sp>
      <p:sp>
        <p:nvSpPr>
          <p:cNvPr id="50" name="이등변 삼각형 43">
            <a:extLst>
              <a:ext uri="{FF2B5EF4-FFF2-40B4-BE49-F238E27FC236}">
                <a16:creationId xmlns:a16="http://schemas.microsoft.com/office/drawing/2014/main" id="{5EE6F973-A891-7143-96A6-0B4F6BFBD884}"/>
              </a:ext>
            </a:extLst>
          </p:cNvPr>
          <p:cNvSpPr/>
          <p:nvPr/>
        </p:nvSpPr>
        <p:spPr>
          <a:xfrm rot="5400000">
            <a:off x="6983360" y="4181167"/>
            <a:ext cx="3819833" cy="235975"/>
          </a:xfrm>
          <a:prstGeom prst="triangle">
            <a:avLst>
              <a:gd name="adj" fmla="val 48863"/>
            </a:avLst>
          </a:prstGeom>
          <a:solidFill>
            <a:srgbClr val="2AC1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0E6170-0E58-0945-9F0F-4CBFBEE814FA}"/>
              </a:ext>
            </a:extLst>
          </p:cNvPr>
          <p:cNvSpPr txBox="1"/>
          <p:nvPr/>
        </p:nvSpPr>
        <p:spPr>
          <a:xfrm>
            <a:off x="1368204" y="3594132"/>
            <a:ext cx="4946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r>
              <a:rPr lang="en-US" altLang="ko-KR" sz="1400" dirty="0">
                <a:latin typeface="+mn-lt"/>
              </a:rPr>
              <a:t>5</a:t>
            </a:r>
            <a:r>
              <a:rPr lang="ko-KR" altLang="en-US" sz="1400" dirty="0">
                <a:latin typeface="+mn-lt"/>
              </a:rPr>
              <a:t>개의 요식업 카테고리 결정 </a:t>
            </a:r>
            <a:r>
              <a:rPr lang="en-US" altLang="ko-KR" sz="1400" dirty="0">
                <a:latin typeface="+mn-lt"/>
              </a:rPr>
              <a:t>(</a:t>
            </a:r>
            <a:r>
              <a:rPr lang="ko-KR" altLang="en-US" sz="1400" dirty="0">
                <a:latin typeface="+mn-lt"/>
              </a:rPr>
              <a:t>맛</a:t>
            </a:r>
            <a:r>
              <a:rPr lang="en-US" altLang="ko-KR" sz="1400" dirty="0">
                <a:latin typeface="+mn-lt"/>
              </a:rPr>
              <a:t>,</a:t>
            </a:r>
            <a:r>
              <a:rPr lang="ko-KR" altLang="en-US" sz="1400" dirty="0">
                <a:latin typeface="+mn-lt"/>
              </a:rPr>
              <a:t> 양</a:t>
            </a:r>
            <a:r>
              <a:rPr lang="en-US" altLang="ko-KR" sz="1400" dirty="0">
                <a:latin typeface="+mn-lt"/>
              </a:rPr>
              <a:t>,</a:t>
            </a:r>
            <a:r>
              <a:rPr lang="ko-KR" altLang="en-US" sz="1400" dirty="0">
                <a:latin typeface="+mn-lt"/>
              </a:rPr>
              <a:t> 가격</a:t>
            </a:r>
            <a:r>
              <a:rPr lang="en-US" altLang="ko-KR" sz="1400" dirty="0">
                <a:latin typeface="+mn-lt"/>
              </a:rPr>
              <a:t>,</a:t>
            </a:r>
            <a:r>
              <a:rPr lang="ko-KR" altLang="en-US" sz="1400" dirty="0">
                <a:latin typeface="+mn-lt"/>
              </a:rPr>
              <a:t> 배달</a:t>
            </a:r>
            <a:r>
              <a:rPr lang="en-US" altLang="ko-KR" sz="1400" dirty="0">
                <a:latin typeface="+mn-lt"/>
              </a:rPr>
              <a:t>,</a:t>
            </a:r>
            <a:r>
              <a:rPr lang="ko-KR" altLang="en-US" sz="1400" dirty="0">
                <a:latin typeface="+mn-lt"/>
              </a:rPr>
              <a:t> 서비스</a:t>
            </a:r>
            <a:r>
              <a:rPr lang="en-US" altLang="ko-KR" sz="1400" dirty="0">
                <a:latin typeface="+mn-lt"/>
              </a:rPr>
              <a:t>)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A87BF2E-D1CF-E049-A7CA-79D6B894A7EF}"/>
              </a:ext>
            </a:extLst>
          </p:cNvPr>
          <p:cNvGrpSpPr/>
          <p:nvPr/>
        </p:nvGrpSpPr>
        <p:grpSpPr>
          <a:xfrm>
            <a:off x="9101514" y="1860150"/>
            <a:ext cx="2785687" cy="293118"/>
            <a:chOff x="633174" y="1880084"/>
            <a:chExt cx="3315573" cy="28141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32E2856-D8E3-2140-8DC8-6DD8A16A5F91}"/>
                </a:ext>
              </a:extLst>
            </p:cNvPr>
            <p:cNvSpPr txBox="1"/>
            <p:nvPr/>
          </p:nvSpPr>
          <p:spPr>
            <a:xfrm>
              <a:off x="666517" y="1895136"/>
              <a:ext cx="3282230" cy="22628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최종 학습 데이터의 형태 </a:t>
              </a:r>
            </a:p>
          </p:txBody>
        </p:sp>
        <p:cxnSp>
          <p:nvCxnSpPr>
            <p:cNvPr id="53" name="직선 연결선 41">
              <a:extLst>
                <a:ext uri="{FF2B5EF4-FFF2-40B4-BE49-F238E27FC236}">
                  <a16:creationId xmlns:a16="http://schemas.microsoft.com/office/drawing/2014/main" id="{AFD017AC-82EC-8142-9DBD-2E6DA15B472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42">
              <a:extLst>
                <a:ext uri="{FF2B5EF4-FFF2-40B4-BE49-F238E27FC236}">
                  <a16:creationId xmlns:a16="http://schemas.microsoft.com/office/drawing/2014/main" id="{F41128D6-4273-4A43-A887-2E74C5EE67FB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이등변 삼각형 43">
            <a:extLst>
              <a:ext uri="{FF2B5EF4-FFF2-40B4-BE49-F238E27FC236}">
                <a16:creationId xmlns:a16="http://schemas.microsoft.com/office/drawing/2014/main" id="{6E32F093-CCD9-F144-B35B-2E65CFB0EACA}"/>
              </a:ext>
            </a:extLst>
          </p:cNvPr>
          <p:cNvSpPr/>
          <p:nvPr/>
        </p:nvSpPr>
        <p:spPr>
          <a:xfrm rot="5400000">
            <a:off x="3923294" y="5106404"/>
            <a:ext cx="2049212" cy="359916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4D28EF-2C56-1B4C-903A-CF4105F2EFD4}"/>
              </a:ext>
            </a:extLst>
          </p:cNvPr>
          <p:cNvSpPr/>
          <p:nvPr/>
        </p:nvSpPr>
        <p:spPr>
          <a:xfrm>
            <a:off x="398204" y="1873044"/>
            <a:ext cx="8273845" cy="4778477"/>
          </a:xfrm>
          <a:prstGeom prst="rect">
            <a:avLst/>
          </a:prstGeom>
          <a:noFill/>
          <a:ln w="6350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C6C0296-01F9-BC42-B871-14DA18FCAF0B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FF1A9EF-A0A1-E64D-B918-1D0F1EBCC166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45" name="오각형[P] 17">
                <a:extLst>
                  <a:ext uri="{FF2B5EF4-FFF2-40B4-BE49-F238E27FC236}">
                    <a16:creationId xmlns:a16="http://schemas.microsoft.com/office/drawing/2014/main" id="{1FAAF95A-6BC9-9D44-9F37-74F61007F981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46" name="오각형[P] 19">
                <a:extLst>
                  <a:ext uri="{FF2B5EF4-FFF2-40B4-BE49-F238E27FC236}">
                    <a16:creationId xmlns:a16="http://schemas.microsoft.com/office/drawing/2014/main" id="{C78A75D9-CD1C-0440-9D78-504BBFE621FA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56" name="오각형[P] 21">
                <a:extLst>
                  <a:ext uri="{FF2B5EF4-FFF2-40B4-BE49-F238E27FC236}">
                    <a16:creationId xmlns:a16="http://schemas.microsoft.com/office/drawing/2014/main" id="{DE6E1426-DCE4-C147-804E-6F40F260FE7C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확장 서비스</a:t>
                </a:r>
              </a:p>
            </p:txBody>
          </p:sp>
          <p:sp>
            <p:nvSpPr>
              <p:cNvPr id="57" name="오각형[P] 22">
                <a:extLst>
                  <a:ext uri="{FF2B5EF4-FFF2-40B4-BE49-F238E27FC236}">
                    <a16:creationId xmlns:a16="http://schemas.microsoft.com/office/drawing/2014/main" id="{7B9038D9-3A6F-D343-A24A-2AE25CB1B77D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58" name="오각형[P] 15">
                <a:extLst>
                  <a:ext uri="{FF2B5EF4-FFF2-40B4-BE49-F238E27FC236}">
                    <a16:creationId xmlns:a16="http://schemas.microsoft.com/office/drawing/2014/main" id="{8736565D-FA4D-574A-BEB4-840D400A98B3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bg1"/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오각형[P] 22">
              <a:extLst>
                <a:ext uri="{FF2B5EF4-FFF2-40B4-BE49-F238E27FC236}">
                  <a16:creationId xmlns:a16="http://schemas.microsoft.com/office/drawing/2014/main" id="{0345DAC4-FBC5-E04E-8811-7C581811CA31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84C67337-D31D-FB44-B300-3C37739B57D4}"/>
              </a:ext>
            </a:extLst>
          </p:cNvPr>
          <p:cNvSpPr/>
          <p:nvPr/>
        </p:nvSpPr>
        <p:spPr>
          <a:xfrm>
            <a:off x="473131" y="1931334"/>
            <a:ext cx="243227" cy="243831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BF2BE5-0A42-454A-B6F6-2F6C6D8D42CD}"/>
              </a:ext>
            </a:extLst>
          </p:cNvPr>
          <p:cNvSpPr txBox="1"/>
          <p:nvPr/>
        </p:nvSpPr>
        <p:spPr>
          <a:xfrm>
            <a:off x="750422" y="1918449"/>
            <a:ext cx="6115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서비스 </a:t>
            </a:r>
            <a:r>
              <a:rPr kumimoji="1" lang="en-US" altLang="ko-KR" sz="1400" dirty="0">
                <a:ea typeface="KoPubWorldDotum Medium" pitchFamily="2" charset="-127"/>
                <a:cs typeface="KoPubWorldDotum Medium" pitchFamily="2" charset="-127"/>
              </a:rPr>
              <a:t>1</a:t>
            </a:r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에 </a:t>
            </a:r>
            <a:r>
              <a:rPr kumimoji="1" lang="en-US" altLang="ko-KR" sz="1400" dirty="0">
                <a:ea typeface="KoPubWorldDotum Medium" pitchFamily="2" charset="-127"/>
                <a:cs typeface="KoPubWorldDotum Medium" pitchFamily="2" charset="-127"/>
              </a:rPr>
              <a:t>Fine-tuning</a:t>
            </a:r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에 사용된 전처리 완료된 </a:t>
            </a:r>
            <a:r>
              <a:rPr kumimoji="1" lang="ko-KR" altLang="en-US" sz="1400" dirty="0" err="1">
                <a:ea typeface="KoPubWorldDotum Medium" pitchFamily="2" charset="-127"/>
                <a:cs typeface="KoPubWorldDotum Medium" pitchFamily="2" charset="-127"/>
              </a:rPr>
              <a:t>요기요</a:t>
            </a:r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 데이터 </a:t>
            </a:r>
            <a:r>
              <a:rPr kumimoji="1" lang="en-US" altLang="ko-KR" sz="1400" dirty="0">
                <a:ea typeface="KoPubWorldDotum Medium" pitchFamily="2" charset="-127"/>
                <a:cs typeface="KoPubWorldDotum Medium" pitchFamily="2" charset="-127"/>
              </a:rPr>
              <a:t>42,000</a:t>
            </a:r>
            <a:r>
              <a:rPr kumimoji="1" lang="ko-KR" altLang="en-US" sz="1400" dirty="0">
                <a:ea typeface="KoPubWorldDotum Medium" pitchFamily="2" charset="-127"/>
                <a:cs typeface="KoPubWorldDotum Medium" pitchFamily="2" charset="-127"/>
              </a:rPr>
              <a:t>개</a:t>
            </a:r>
            <a:endParaRPr kumimoji="1" lang="en-US" altLang="ko-KR" sz="1400" dirty="0"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00A935-E541-5E4F-8280-41F70C4A35F0}"/>
              </a:ext>
            </a:extLst>
          </p:cNvPr>
          <p:cNvSpPr/>
          <p:nvPr/>
        </p:nvSpPr>
        <p:spPr>
          <a:xfrm>
            <a:off x="9081370" y="3179525"/>
            <a:ext cx="2956141" cy="427971"/>
          </a:xfrm>
          <a:prstGeom prst="rect">
            <a:avLst/>
          </a:prstGeom>
          <a:solidFill>
            <a:srgbClr val="FF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336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C6036565-0B54-BE98-CB16-1F2CD50D6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66" r="5588"/>
          <a:stretch/>
        </p:blipFill>
        <p:spPr>
          <a:xfrm>
            <a:off x="6348003" y="2062530"/>
            <a:ext cx="1762203" cy="3687388"/>
          </a:xfrm>
          <a:prstGeom prst="rect">
            <a:avLst/>
          </a:prstGeom>
          <a:ln w="6350">
            <a:solidFill>
              <a:srgbClr val="4F9A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리뷰 분석 서비스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233B25-6104-9C4D-B801-58FA744D005D}"/>
              </a:ext>
            </a:extLst>
          </p:cNvPr>
          <p:cNvSpPr txBox="1"/>
          <p:nvPr/>
        </p:nvSpPr>
        <p:spPr>
          <a:xfrm>
            <a:off x="642026" y="13813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431591-5874-C6EF-DC70-D31614061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083" r="23477" b="35907"/>
          <a:stretch/>
        </p:blipFill>
        <p:spPr>
          <a:xfrm>
            <a:off x="277952" y="2074018"/>
            <a:ext cx="6027387" cy="3659351"/>
          </a:xfrm>
          <a:ln>
            <a:solidFill>
              <a:srgbClr val="4F9A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28">
            <a:extLst>
              <a:ext uri="{FF2B5EF4-FFF2-40B4-BE49-F238E27FC236}">
                <a16:creationId xmlns:a16="http://schemas.microsoft.com/office/drawing/2014/main" id="{BD90F894-1FBF-9F8D-A545-5469D0980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/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모델링 또한 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멀티라벨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형식으로 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Fine-tuning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하여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리뷰가 입력되면 해당되는 토픽을 반환할 수 있도록 하였음 </a:t>
            </a:r>
            <a:endParaRPr lang="en-US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algn="just"/>
            <a:endParaRPr lang="en-US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6827BC2-F8A3-1FC0-6BFB-FF900AB66F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155" r="17633" b="-331"/>
          <a:stretch/>
        </p:blipFill>
        <p:spPr>
          <a:xfrm>
            <a:off x="3805631" y="5859014"/>
            <a:ext cx="4325998" cy="786714"/>
          </a:xfrm>
          <a:prstGeom prst="rect">
            <a:avLst/>
          </a:prstGeom>
          <a:ln>
            <a:solidFill>
              <a:srgbClr val="4F9A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FE9499-A3F0-D56E-57E8-1B8AE0EDDE46}"/>
              </a:ext>
            </a:extLst>
          </p:cNvPr>
          <p:cNvGrpSpPr/>
          <p:nvPr/>
        </p:nvGrpSpPr>
        <p:grpSpPr>
          <a:xfrm>
            <a:off x="277953" y="1673484"/>
            <a:ext cx="2188009" cy="307777"/>
            <a:chOff x="499774" y="1565994"/>
            <a:chExt cx="2188009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AD92CB-62E8-2386-87EC-904A73A238E1}"/>
                </a:ext>
              </a:extLst>
            </p:cNvPr>
            <p:cNvSpPr txBox="1"/>
            <p:nvPr/>
          </p:nvSpPr>
          <p:spPr>
            <a:xfrm>
              <a:off x="781492" y="1565994"/>
              <a:ext cx="1906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카테고리 </a:t>
              </a:r>
              <a:r>
                <a:rPr lang="ko-KR" altLang="en-US" sz="1400" dirty="0" err="1"/>
                <a:t>원핫</a:t>
              </a:r>
              <a:r>
                <a:rPr lang="ko-KR" altLang="en-US" sz="1400" dirty="0"/>
                <a:t> 인코딩</a:t>
              </a:r>
              <a:r>
                <a:rPr kumimoji="1" lang="ko-KR" altLang="en-US" sz="1400" dirty="0"/>
                <a:t>    </a:t>
              </a: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62E44CC-7C53-EB26-0402-D5DC4DFAAFF1}"/>
                </a:ext>
              </a:extLst>
            </p:cNvPr>
            <p:cNvSpPr/>
            <p:nvPr/>
          </p:nvSpPr>
          <p:spPr>
            <a:xfrm>
              <a:off x="499774" y="1580446"/>
              <a:ext cx="281718" cy="281718"/>
            </a:xfrm>
            <a:prstGeom prst="ellipse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369715-C84A-425E-B6FC-99FBDF75708B}"/>
              </a:ext>
            </a:extLst>
          </p:cNvPr>
          <p:cNvGrpSpPr/>
          <p:nvPr/>
        </p:nvGrpSpPr>
        <p:grpSpPr>
          <a:xfrm>
            <a:off x="304513" y="5903684"/>
            <a:ext cx="3456113" cy="307777"/>
            <a:chOff x="499774" y="1565994"/>
            <a:chExt cx="3456113" cy="30777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EBAC2B-765C-8E92-A326-34DF8F49B681}"/>
                </a:ext>
              </a:extLst>
            </p:cNvPr>
            <p:cNvSpPr txBox="1"/>
            <p:nvPr/>
          </p:nvSpPr>
          <p:spPr>
            <a:xfrm>
              <a:off x="781492" y="1565994"/>
              <a:ext cx="3174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학습 결과 </a:t>
              </a:r>
              <a:r>
                <a:rPr lang="en-US" altLang="ko-KR" sz="1400" dirty="0"/>
                <a:t>: 5 epoch, loss : 0.0105 </a:t>
              </a:r>
              <a:r>
                <a:rPr lang="ko-KR" altLang="en-US" sz="1400" dirty="0"/>
                <a:t>확인</a:t>
              </a:r>
              <a:endParaRPr lang="en-US" altLang="ko-KR" sz="14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AA7A784A-B4E7-F14F-FE28-779B0982AEB4}"/>
                </a:ext>
              </a:extLst>
            </p:cNvPr>
            <p:cNvSpPr/>
            <p:nvPr/>
          </p:nvSpPr>
          <p:spPr>
            <a:xfrm>
              <a:off x="499774" y="1580446"/>
              <a:ext cx="281718" cy="281718"/>
            </a:xfrm>
            <a:prstGeom prst="ellipse">
              <a:avLst/>
            </a:prstGeom>
            <a:solidFill>
              <a:srgbClr val="00A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Dotum Medium" pitchFamily="2" charset="-127"/>
                  <a:ea typeface="KoPubWorldDotum Medium" pitchFamily="2" charset="-127"/>
                  <a:cs typeface="KoPubWorldDotum Medium" pitchFamily="2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endParaRP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2C3867-C708-8F91-3ECA-CBF720059517}"/>
              </a:ext>
            </a:extLst>
          </p:cNvPr>
          <p:cNvSpPr/>
          <p:nvPr/>
        </p:nvSpPr>
        <p:spPr>
          <a:xfrm>
            <a:off x="7119258" y="2008411"/>
            <a:ext cx="1061357" cy="3755571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0CC301F-AEEA-6743-B60D-0868E4F98205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BCB2543-3663-AB46-9B60-9D3E52EF28F4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37" name="오각형[P] 17">
                <a:extLst>
                  <a:ext uri="{FF2B5EF4-FFF2-40B4-BE49-F238E27FC236}">
                    <a16:creationId xmlns:a16="http://schemas.microsoft.com/office/drawing/2014/main" id="{5AB2FA4B-D9C0-3F4F-BB81-920D63BE9A97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모델링</a:t>
                </a:r>
              </a:p>
            </p:txBody>
          </p:sp>
          <p:sp>
            <p:nvSpPr>
              <p:cNvPr id="38" name="오각형[P] 19">
                <a:extLst>
                  <a:ext uri="{FF2B5EF4-FFF2-40B4-BE49-F238E27FC236}">
                    <a16:creationId xmlns:a16="http://schemas.microsoft.com/office/drawing/2014/main" id="{3268B7AE-73BB-B34C-855D-4839237390A9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43" name="오각형[P] 21">
                <a:extLst>
                  <a:ext uri="{FF2B5EF4-FFF2-40B4-BE49-F238E27FC236}">
                    <a16:creationId xmlns:a16="http://schemas.microsoft.com/office/drawing/2014/main" id="{1D3E10CF-5B2C-4E4F-8AFC-028D4F70DA04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확장 서비스</a:t>
                </a:r>
              </a:p>
            </p:txBody>
          </p:sp>
          <p:sp>
            <p:nvSpPr>
              <p:cNvPr id="44" name="오각형[P] 22">
                <a:extLst>
                  <a:ext uri="{FF2B5EF4-FFF2-40B4-BE49-F238E27FC236}">
                    <a16:creationId xmlns:a16="http://schemas.microsoft.com/office/drawing/2014/main" id="{85A52BA0-FCDD-4644-9E26-37C546A08255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45" name="오각형[P] 15">
                <a:extLst>
                  <a:ext uri="{FF2B5EF4-FFF2-40B4-BE49-F238E27FC236}">
                    <a16:creationId xmlns:a16="http://schemas.microsoft.com/office/drawing/2014/main" id="{420A0F82-5485-B44C-8FB1-453332BF86B8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5" name="오각형[P] 22">
              <a:extLst>
                <a:ext uri="{FF2B5EF4-FFF2-40B4-BE49-F238E27FC236}">
                  <a16:creationId xmlns:a16="http://schemas.microsoft.com/office/drawing/2014/main" id="{3B128726-6A50-5C48-8B22-BE5E802D9478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82537F5-69B3-F44B-B5DA-8301C712B1A3}"/>
              </a:ext>
            </a:extLst>
          </p:cNvPr>
          <p:cNvSpPr txBox="1"/>
          <p:nvPr/>
        </p:nvSpPr>
        <p:spPr>
          <a:xfrm>
            <a:off x="8800278" y="2321425"/>
            <a:ext cx="2520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Fine-tuning </a:t>
            </a:r>
            <a:r>
              <a:rPr kumimoji="1" lang="ko-KR" altLang="en-US" sz="1400" dirty="0"/>
              <a:t>결과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EE2BDD4-9752-5247-B334-1D6C4BA96F09}"/>
              </a:ext>
            </a:extLst>
          </p:cNvPr>
          <p:cNvSpPr/>
          <p:nvPr/>
        </p:nvSpPr>
        <p:spPr>
          <a:xfrm>
            <a:off x="8472665" y="2326760"/>
            <a:ext cx="291765" cy="331538"/>
          </a:xfrm>
          <a:prstGeom prst="ellipse">
            <a:avLst/>
          </a:prstGeom>
          <a:solidFill>
            <a:srgbClr val="00A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6E3E806-3A9C-EB4F-BA94-1E3913A994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08" r="2766" b="82333"/>
          <a:stretch/>
        </p:blipFill>
        <p:spPr>
          <a:xfrm>
            <a:off x="8681358" y="3776418"/>
            <a:ext cx="3352799" cy="861771"/>
          </a:xfrm>
          <a:prstGeom prst="rect">
            <a:avLst/>
          </a:prstGeom>
          <a:ln w="9525">
            <a:solidFill>
              <a:srgbClr val="4F9A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6DBFD92-8EF0-0F42-87C0-19E37232B6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2" r="47027" b="81828"/>
          <a:stretch/>
        </p:blipFill>
        <p:spPr>
          <a:xfrm>
            <a:off x="8670471" y="2725949"/>
            <a:ext cx="3340644" cy="964309"/>
          </a:xfrm>
          <a:prstGeom prst="rect">
            <a:avLst/>
          </a:prstGeom>
          <a:ln w="9525">
            <a:solidFill>
              <a:srgbClr val="4F9A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이등변 삼각형 43">
            <a:extLst>
              <a:ext uri="{FF2B5EF4-FFF2-40B4-BE49-F238E27FC236}">
                <a16:creationId xmlns:a16="http://schemas.microsoft.com/office/drawing/2014/main" id="{CC8D3845-44BF-6B43-B743-6DBB99D8EDFE}"/>
              </a:ext>
            </a:extLst>
          </p:cNvPr>
          <p:cNvSpPr/>
          <p:nvPr/>
        </p:nvSpPr>
        <p:spPr>
          <a:xfrm rot="5400000">
            <a:off x="4744351" y="3664711"/>
            <a:ext cx="3142517" cy="471789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이등변 삼각형 43">
            <a:extLst>
              <a:ext uri="{FF2B5EF4-FFF2-40B4-BE49-F238E27FC236}">
                <a16:creationId xmlns:a16="http://schemas.microsoft.com/office/drawing/2014/main" id="{C70F4800-782B-4244-8D78-15331957F008}"/>
              </a:ext>
            </a:extLst>
          </p:cNvPr>
          <p:cNvSpPr/>
          <p:nvPr/>
        </p:nvSpPr>
        <p:spPr>
          <a:xfrm rot="5400000">
            <a:off x="7765813" y="3081625"/>
            <a:ext cx="1252033" cy="357117"/>
          </a:xfrm>
          <a:prstGeom prst="triangle">
            <a:avLst>
              <a:gd name="adj" fmla="val 48863"/>
            </a:avLst>
          </a:prstGeom>
          <a:solidFill>
            <a:srgbClr val="2AC1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0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3">
            <a:extLst>
              <a:ext uri="{FF2B5EF4-FFF2-40B4-BE49-F238E27FC236}">
                <a16:creationId xmlns:a16="http://schemas.microsoft.com/office/drawing/2014/main" id="{C931F62E-B857-6FEB-E6E4-56C4255B344B}"/>
              </a:ext>
            </a:extLst>
          </p:cNvPr>
          <p:cNvSpPr/>
          <p:nvPr/>
        </p:nvSpPr>
        <p:spPr>
          <a:xfrm>
            <a:off x="1174115" y="1281430"/>
            <a:ext cx="3276600" cy="5594350"/>
          </a:xfrm>
          <a:prstGeom prst="rect">
            <a:avLst/>
          </a:prstGeom>
          <a:solidFill>
            <a:srgbClr val="4F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Group 7">
            <a:extLst>
              <a:ext uri="{FF2B5EF4-FFF2-40B4-BE49-F238E27FC236}">
                <a16:creationId xmlns:a16="http://schemas.microsoft.com/office/drawing/2014/main" id="{29993E80-4F8E-81AA-2088-1CC86D6926C5}"/>
              </a:ext>
            </a:extLst>
          </p:cNvPr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D4F3F2"/>
                </a:solidFill>
                <a:latin typeface="+mj-ea"/>
                <a:ea typeface="+mj-ea"/>
              </a:rPr>
              <a:t>PART 1</a:t>
            </a:r>
          </a:p>
        </p:txBody>
      </p:sp>
      <p:sp>
        <p:nvSpPr>
          <p:cNvPr id="6" name="Group 27">
            <a:extLst>
              <a:ext uri="{FF2B5EF4-FFF2-40B4-BE49-F238E27FC236}">
                <a16:creationId xmlns:a16="http://schemas.microsoft.com/office/drawing/2014/main" id="{589C8515-3850-AE94-D87A-EAE342931B36}"/>
              </a:ext>
            </a:extLst>
          </p:cNvPr>
          <p:cNvSpPr txBox="1"/>
          <p:nvPr/>
        </p:nvSpPr>
        <p:spPr>
          <a:xfrm>
            <a:off x="1359535" y="2576830"/>
            <a:ext cx="286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Overview</a:t>
            </a:r>
            <a:endParaRPr lang="zh-CN" altLang="en-US" sz="2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E45E1BB9-8BF5-0E45-C39C-DDEFD7CFA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952488"/>
              </p:ext>
            </p:extLst>
          </p:nvPr>
        </p:nvGraphicFramePr>
        <p:xfrm>
          <a:off x="5246338" y="2095501"/>
          <a:ext cx="608206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031">
                  <a:extLst>
                    <a:ext uri="{9D8B030D-6E8A-4147-A177-3AD203B41FA5}">
                      <a16:colId xmlns:a16="http://schemas.microsoft.com/office/drawing/2014/main" val="276520941"/>
                    </a:ext>
                  </a:extLst>
                </a:gridCol>
                <a:gridCol w="3041031">
                  <a:extLst>
                    <a:ext uri="{9D8B030D-6E8A-4147-A177-3AD203B41FA5}">
                      <a16:colId xmlns:a16="http://schemas.microsoft.com/office/drawing/2014/main" val="405208955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6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팀원소개</a:t>
                      </a:r>
                      <a:endParaRPr lang="en-US" altLang="ko-KR" sz="16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j-ea"/>
                        <a:ea typeface="+mj-ea"/>
                        <a:cs typeface="함초롬돋움" panose="02030504000101010101" pitchFamily="18" charset="-127"/>
                        <a:sym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73603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기획 배경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674744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285750" indent="-285750" algn="l" fontAlgn="auto">
                        <a:lnSpc>
                          <a:spcPct val="150000"/>
                        </a:lnSpc>
                        <a:buFont typeface="Wingdings" pitchFamily="2" charset="2"/>
                        <a:buChar char="ü"/>
                      </a:pPr>
                      <a:r>
                        <a:rPr lang="ko-KR" altLang="en-US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서비스 </a:t>
                      </a:r>
                      <a:r>
                        <a:rPr lang="en-US" altLang="ko-KR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j-ea"/>
                          <a:ea typeface="+mj-ea"/>
                          <a:cs typeface="함초롬돋움" panose="02030504000101010101" pitchFamily="18" charset="-127"/>
                          <a:sym typeface="Arial"/>
                        </a:rPr>
                        <a:t>Overview</a:t>
                      </a: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4933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작업 및 일정관리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Wingdings" pitchFamily="2" charset="2"/>
                        <a:buChar char="ü"/>
                      </a:pPr>
                      <a:endParaRPr lang="ko-KR" altLang="en-US" sz="16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83604"/>
                  </a:ext>
                </a:extLst>
              </a:tr>
            </a:tbl>
          </a:graphicData>
        </a:graphic>
      </p:graphicFrame>
      <p:sp>
        <p:nvSpPr>
          <p:cNvPr id="7" name="Group 22">
            <a:extLst>
              <a:ext uri="{FF2B5EF4-FFF2-40B4-BE49-F238E27FC236}">
                <a16:creationId xmlns:a16="http://schemas.microsoft.com/office/drawing/2014/main" id="{21CE5909-21DC-0B4C-968B-3CD53B97A1D4}"/>
              </a:ext>
            </a:extLst>
          </p:cNvPr>
          <p:cNvSpPr/>
          <p:nvPr/>
        </p:nvSpPr>
        <p:spPr>
          <a:xfrm>
            <a:off x="283210" y="419099"/>
            <a:ext cx="11626215" cy="6136005"/>
          </a:xfrm>
          <a:prstGeom prst="rect">
            <a:avLst/>
          </a:prstGeom>
          <a:noFill/>
          <a:ln w="31750">
            <a:solidFill>
              <a:srgbClr val="4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53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리뷰 분석 서비스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BD90F894-1FBF-9F8D-A545-5469D0980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9" y="1224000"/>
            <a:ext cx="11149012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키워드 기반으로 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Fine-tuning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된 모델이 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과적합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되지 않도록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Base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모델의 </a:t>
            </a:r>
            <a:r>
              <a:rPr lang="ko-KR" altLang="en-US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카테고리별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Relevance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점수를 산술평균 함</a:t>
            </a:r>
            <a:endParaRPr lang="en-US" altLang="ko-KR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0183C17-C0D0-E285-5DF6-274E3D269FB6}"/>
              </a:ext>
            </a:extLst>
          </p:cNvPr>
          <p:cNvGrpSpPr/>
          <p:nvPr/>
        </p:nvGrpSpPr>
        <p:grpSpPr>
          <a:xfrm>
            <a:off x="577642" y="1874043"/>
            <a:ext cx="5080207" cy="289275"/>
            <a:chOff x="633174" y="1880084"/>
            <a:chExt cx="3315573" cy="2814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2E14850-FC77-C964-F853-1722D895729D}"/>
                </a:ext>
              </a:extLst>
            </p:cNvPr>
            <p:cNvSpPr txBox="1"/>
            <p:nvPr/>
          </p:nvSpPr>
          <p:spPr>
            <a:xfrm>
              <a:off x="666517" y="1895136"/>
              <a:ext cx="3282230" cy="22628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카테고리별 점수 산술평균 예시</a:t>
              </a:r>
            </a:p>
          </p:txBody>
        </p:sp>
        <p:cxnSp>
          <p:nvCxnSpPr>
            <p:cNvPr id="40" name="직선 연결선 41">
              <a:extLst>
                <a:ext uri="{FF2B5EF4-FFF2-40B4-BE49-F238E27FC236}">
                  <a16:creationId xmlns:a16="http://schemas.microsoft.com/office/drawing/2014/main" id="{8F97CA9C-2DD0-0DF3-9865-C3247555B4EB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2">
              <a:extLst>
                <a:ext uri="{FF2B5EF4-FFF2-40B4-BE49-F238E27FC236}">
                  <a16:creationId xmlns:a16="http://schemas.microsoft.com/office/drawing/2014/main" id="{B2776339-1D5C-4122-4891-917C2C1371B3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E246976-77F7-9217-42E8-AE143E2C1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0" r="4310" b="26821"/>
          <a:stretch/>
        </p:blipFill>
        <p:spPr>
          <a:xfrm>
            <a:off x="6450809" y="2259866"/>
            <a:ext cx="5466904" cy="2905188"/>
          </a:xfrm>
          <a:prstGeom prst="rect">
            <a:avLst/>
          </a:prstGeom>
          <a:ln>
            <a:solidFill>
              <a:srgbClr val="2AC1B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6C3F15-A28F-6E69-D7A2-53C1F003BC05}"/>
              </a:ext>
            </a:extLst>
          </p:cNvPr>
          <p:cNvSpPr/>
          <p:nvPr/>
        </p:nvSpPr>
        <p:spPr>
          <a:xfrm>
            <a:off x="10482943" y="2144268"/>
            <a:ext cx="1502228" cy="313508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DEE16D7-AA9B-E875-0EE6-17A02097CB13}"/>
              </a:ext>
            </a:extLst>
          </p:cNvPr>
          <p:cNvGrpSpPr/>
          <p:nvPr/>
        </p:nvGrpSpPr>
        <p:grpSpPr>
          <a:xfrm>
            <a:off x="6472923" y="1857974"/>
            <a:ext cx="1496166" cy="283070"/>
            <a:chOff x="633174" y="1880084"/>
            <a:chExt cx="3315573" cy="28141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407F57-3C14-3D6B-ABCB-2497CDC613E8}"/>
                </a:ext>
              </a:extLst>
            </p:cNvPr>
            <p:cNvSpPr txBox="1"/>
            <p:nvPr/>
          </p:nvSpPr>
          <p:spPr>
            <a:xfrm>
              <a:off x="666517" y="1895136"/>
              <a:ext cx="3282230" cy="22628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최종 산출 라벨 예시 </a:t>
              </a:r>
            </a:p>
          </p:txBody>
        </p:sp>
        <p:cxnSp>
          <p:nvCxnSpPr>
            <p:cNvPr id="49" name="직선 연결선 41">
              <a:extLst>
                <a:ext uri="{FF2B5EF4-FFF2-40B4-BE49-F238E27FC236}">
                  <a16:creationId xmlns:a16="http://schemas.microsoft.com/office/drawing/2014/main" id="{DF163A4F-98FC-FD4B-3277-3D986F548FF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2">
              <a:extLst>
                <a:ext uri="{FF2B5EF4-FFF2-40B4-BE49-F238E27FC236}">
                  <a16:creationId xmlns:a16="http://schemas.microsoft.com/office/drawing/2014/main" id="{AE648A98-2737-D0D0-F159-449C2FAE04E8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0989E73-FEE3-5240-AC4C-AA0BF66EC456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1FDF41A-BDDE-4540-867C-37DC1BE74069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44" name="오각형[P] 17">
                <a:extLst>
                  <a:ext uri="{FF2B5EF4-FFF2-40B4-BE49-F238E27FC236}">
                    <a16:creationId xmlns:a16="http://schemas.microsoft.com/office/drawing/2014/main" id="{AEB94176-9B96-6640-AF3C-6FC35630BF85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45" name="오각형[P] 19">
                <a:extLst>
                  <a:ext uri="{FF2B5EF4-FFF2-40B4-BE49-F238E27FC236}">
                    <a16:creationId xmlns:a16="http://schemas.microsoft.com/office/drawing/2014/main" id="{D709900C-C7DD-F244-B4AE-C7477A931157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고도화</a:t>
                </a:r>
              </a:p>
            </p:txBody>
          </p:sp>
          <p:sp>
            <p:nvSpPr>
              <p:cNvPr id="46" name="오각형[P] 21">
                <a:extLst>
                  <a:ext uri="{FF2B5EF4-FFF2-40B4-BE49-F238E27FC236}">
                    <a16:creationId xmlns:a16="http://schemas.microsoft.com/office/drawing/2014/main" id="{0029BE43-2E4F-BA4F-9537-1A87B2FA90A1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확장 서비스</a:t>
                </a:r>
              </a:p>
            </p:txBody>
          </p:sp>
          <p:sp>
            <p:nvSpPr>
              <p:cNvPr id="51" name="오각형[P] 22">
                <a:extLst>
                  <a:ext uri="{FF2B5EF4-FFF2-40B4-BE49-F238E27FC236}">
                    <a16:creationId xmlns:a16="http://schemas.microsoft.com/office/drawing/2014/main" id="{29E4699C-BF54-4D40-9DBD-9EE2AF4093C8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52" name="오각형[P] 15">
                <a:extLst>
                  <a:ext uri="{FF2B5EF4-FFF2-40B4-BE49-F238E27FC236}">
                    <a16:creationId xmlns:a16="http://schemas.microsoft.com/office/drawing/2014/main" id="{C98F5B64-8A97-F946-BD94-D6FFC545EE7F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3" name="오각형[P] 22">
              <a:extLst>
                <a:ext uri="{FF2B5EF4-FFF2-40B4-BE49-F238E27FC236}">
                  <a16:creationId xmlns:a16="http://schemas.microsoft.com/office/drawing/2014/main" id="{B117BE2E-7C3E-5040-AEFC-ECB67FD56565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B51DA9D-B892-2B4D-BFCE-A976A61A1514}"/>
              </a:ext>
            </a:extLst>
          </p:cNvPr>
          <p:cNvSpPr txBox="1"/>
          <p:nvPr/>
        </p:nvSpPr>
        <p:spPr>
          <a:xfrm>
            <a:off x="1989066" y="2356537"/>
            <a:ext cx="3277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Ex. “</a:t>
            </a:r>
            <a:r>
              <a:rPr kumimoji="1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배 터질 것 같아요</a:t>
            </a:r>
            <a:r>
              <a:rPr kumimoji="1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”</a:t>
            </a:r>
            <a:endParaRPr kumimoji="1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3B6248E-FA8E-5B44-A637-B5F48A72B26A}"/>
              </a:ext>
            </a:extLst>
          </p:cNvPr>
          <p:cNvSpPr txBox="1"/>
          <p:nvPr/>
        </p:nvSpPr>
        <p:spPr>
          <a:xfrm>
            <a:off x="968332" y="5968410"/>
            <a:ext cx="5921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앙상블을 통해 모델을 일반화 하여 성능 고도화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211E3-48A5-4046-B6BB-873814424D5A}"/>
              </a:ext>
            </a:extLst>
          </p:cNvPr>
          <p:cNvSpPr txBox="1"/>
          <p:nvPr/>
        </p:nvSpPr>
        <p:spPr>
          <a:xfrm>
            <a:off x="3004455" y="307499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+</a:t>
            </a:r>
            <a:endParaRPr kumimoji="1" lang="ko-KR" altLang="en-US" b="1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1" name="이등변 삼각형 43">
            <a:extLst>
              <a:ext uri="{FF2B5EF4-FFF2-40B4-BE49-F238E27FC236}">
                <a16:creationId xmlns:a16="http://schemas.microsoft.com/office/drawing/2014/main" id="{428182B0-DA0C-1446-977A-C2624F90C52F}"/>
              </a:ext>
            </a:extLst>
          </p:cNvPr>
          <p:cNvSpPr/>
          <p:nvPr/>
        </p:nvSpPr>
        <p:spPr>
          <a:xfrm rot="10800000">
            <a:off x="2441408" y="4720648"/>
            <a:ext cx="1444791" cy="319220"/>
          </a:xfrm>
          <a:prstGeom prst="triangle">
            <a:avLst>
              <a:gd name="adj" fmla="val 48863"/>
            </a:avLst>
          </a:prstGeom>
          <a:solidFill>
            <a:srgbClr val="2AC1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24A9B07-A680-E04A-BC60-F2D333B1AEA2}"/>
              </a:ext>
            </a:extLst>
          </p:cNvPr>
          <p:cNvSpPr/>
          <p:nvPr/>
        </p:nvSpPr>
        <p:spPr>
          <a:xfrm>
            <a:off x="1112046" y="5163722"/>
            <a:ext cx="4223159" cy="410624"/>
          </a:xfrm>
          <a:prstGeom prst="rect">
            <a:avLst/>
          </a:prstGeom>
          <a:solidFill>
            <a:schemeClr val="bg2"/>
          </a:solidFill>
          <a:ln w="11176">
            <a:solidFill>
              <a:srgbClr val="2AC1B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14E3D4-CC5C-774C-A130-F060D07178B4}"/>
              </a:ext>
            </a:extLst>
          </p:cNvPr>
          <p:cNvSpPr txBox="1"/>
          <p:nvPr/>
        </p:nvSpPr>
        <p:spPr>
          <a:xfrm>
            <a:off x="198237" y="5125333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solidFill>
                  <a:srgbClr val="C00000"/>
                </a:solidFill>
              </a:rPr>
              <a:t>rule-based</a:t>
            </a:r>
            <a:r>
              <a:rPr kumimoji="1" lang="ko-KR" altLang="en-US" sz="1100" dirty="0">
                <a:solidFill>
                  <a:srgbClr val="C00000"/>
                </a:solidFill>
              </a:rPr>
              <a:t> </a:t>
            </a:r>
            <a:endParaRPr kumimoji="1" lang="en-US" altLang="ko-KR" sz="1100" dirty="0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0D86981-2239-A749-94FA-C9A5599B808D}"/>
              </a:ext>
            </a:extLst>
          </p:cNvPr>
          <p:cNvSpPr txBox="1"/>
          <p:nvPr/>
        </p:nvSpPr>
        <p:spPr>
          <a:xfrm>
            <a:off x="1283476" y="5242931"/>
            <a:ext cx="4142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quality</a:t>
            </a:r>
            <a:r>
              <a:rPr kumimoji="1"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kumimoji="1"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0.58</a:t>
            </a:r>
            <a:r>
              <a:rPr kumimoji="1"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 </a:t>
            </a:r>
            <a:r>
              <a:rPr kumimoji="1"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quantity : 0.44  </a:t>
            </a:r>
            <a:r>
              <a:rPr kumimoji="1" lang="ko-KR" altLang="en-US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kumimoji="1" lang="en-US" altLang="ko-KR" sz="14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service : 0.21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25D97E-6B8F-9A4C-ABD3-24EF8351E57E}"/>
              </a:ext>
            </a:extLst>
          </p:cNvPr>
          <p:cNvSpPr txBox="1"/>
          <p:nvPr/>
        </p:nvSpPr>
        <p:spPr>
          <a:xfrm>
            <a:off x="10344102" y="5380392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0.35</a:t>
            </a:r>
            <a:r>
              <a:rPr kumimoji="1" lang="ko-KR" altLang="en-US" sz="12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이상 라벨 최종 산출 </a:t>
            </a:r>
            <a:endParaRPr kumimoji="1" lang="en-US" altLang="ko-KR" sz="1200" b="1" dirty="0">
              <a:solidFill>
                <a:srgbClr val="C00000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66" name="이등변 삼각형 43">
            <a:extLst>
              <a:ext uri="{FF2B5EF4-FFF2-40B4-BE49-F238E27FC236}">
                <a16:creationId xmlns:a16="http://schemas.microsoft.com/office/drawing/2014/main" id="{7901BE0D-A1F0-BC48-9C81-C106C03C8412}"/>
              </a:ext>
            </a:extLst>
          </p:cNvPr>
          <p:cNvSpPr/>
          <p:nvPr/>
        </p:nvSpPr>
        <p:spPr>
          <a:xfrm rot="5400000">
            <a:off x="4880784" y="3538903"/>
            <a:ext cx="2582831" cy="304800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FFEEA1-359F-C44F-AA0D-4884E0E098B3}"/>
              </a:ext>
            </a:extLst>
          </p:cNvPr>
          <p:cNvSpPr/>
          <p:nvPr/>
        </p:nvSpPr>
        <p:spPr>
          <a:xfrm>
            <a:off x="1167493" y="5097018"/>
            <a:ext cx="2699658" cy="609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82211B-C44B-328F-DF09-92ACBCCB01E8}"/>
              </a:ext>
            </a:extLst>
          </p:cNvPr>
          <p:cNvGrpSpPr/>
          <p:nvPr/>
        </p:nvGrpSpPr>
        <p:grpSpPr>
          <a:xfrm>
            <a:off x="420954" y="2707379"/>
            <a:ext cx="2517785" cy="1950722"/>
            <a:chOff x="3273417" y="2715768"/>
            <a:chExt cx="2517785" cy="195072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4BC3272-1C9E-EEC2-E1E5-5023A3BC2977}"/>
                </a:ext>
              </a:extLst>
            </p:cNvPr>
            <p:cNvSpPr/>
            <p:nvPr/>
          </p:nvSpPr>
          <p:spPr>
            <a:xfrm>
              <a:off x="3413926" y="2715768"/>
              <a:ext cx="2320124" cy="995461"/>
            </a:xfrm>
            <a:prstGeom prst="rect">
              <a:avLst/>
            </a:prstGeom>
            <a:solidFill>
              <a:srgbClr val="408080">
                <a:alpha val="8990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Fine-tuned </a:t>
              </a:r>
            </a:p>
            <a:p>
              <a:pPr algn="ctr"/>
              <a:r>
                <a:rPr lang="en-US" altLang="ko-KR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model</a:t>
              </a:r>
              <a:r>
                <a:rPr lang="ko-KR" altLang="en-US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321176-0A0F-678C-B19C-0A6E3ABB7C57}"/>
                </a:ext>
              </a:extLst>
            </p:cNvPr>
            <p:cNvSpPr txBox="1"/>
            <p:nvPr/>
          </p:nvSpPr>
          <p:spPr>
            <a:xfrm>
              <a:off x="3273417" y="3766244"/>
              <a:ext cx="1172116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맛 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1.00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양 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가격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서비스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배달 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0.00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C27470C-AAA1-5AF3-5435-052E11555245}"/>
                </a:ext>
              </a:extLst>
            </p:cNvPr>
            <p:cNvGrpSpPr/>
            <p:nvPr/>
          </p:nvGrpSpPr>
          <p:grpSpPr>
            <a:xfrm>
              <a:off x="4472428" y="3847662"/>
              <a:ext cx="1318774" cy="677856"/>
              <a:chOff x="3881877" y="4884744"/>
              <a:chExt cx="1375110" cy="654507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D27DE1F-B627-6EA4-C92A-F8C49A76858B}"/>
                  </a:ext>
                </a:extLst>
              </p:cNvPr>
              <p:cNvSpPr/>
              <p:nvPr/>
            </p:nvSpPr>
            <p:spPr>
              <a:xfrm>
                <a:off x="3881877" y="4884744"/>
                <a:ext cx="1318773" cy="620706"/>
              </a:xfrm>
              <a:prstGeom prst="rect">
                <a:avLst/>
              </a:prstGeom>
              <a:solidFill>
                <a:schemeClr val="bg2"/>
              </a:solidFill>
              <a:ln w="11176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6B04C5-E3D7-6AF3-44F4-ECEC41EE5A84}"/>
                  </a:ext>
                </a:extLst>
              </p:cNvPr>
              <p:cNvSpPr txBox="1"/>
              <p:nvPr/>
            </p:nvSpPr>
            <p:spPr>
              <a:xfrm>
                <a:off x="3958632" y="4892920"/>
                <a:ext cx="129835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 dirty="0"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Quality : 1.00</a:t>
                </a:r>
              </a:p>
              <a:p>
                <a:r>
                  <a:rPr kumimoji="1" lang="en-US" altLang="ko-KR" sz="1200" b="1" dirty="0"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Quantity : 0.00</a:t>
                </a:r>
              </a:p>
              <a:p>
                <a:r>
                  <a:rPr kumimoji="1" lang="en-US" altLang="ko-KR" sz="1200" b="1" dirty="0"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Service : 0.00</a:t>
                </a: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2E20E3E-4FB4-D4D2-F78A-F2BFB13EEE65}"/>
              </a:ext>
            </a:extLst>
          </p:cNvPr>
          <p:cNvGrpSpPr/>
          <p:nvPr/>
        </p:nvGrpSpPr>
        <p:grpSpPr>
          <a:xfrm>
            <a:off x="3335234" y="2713152"/>
            <a:ext cx="2530777" cy="1955834"/>
            <a:chOff x="474587" y="2721541"/>
            <a:chExt cx="2530777" cy="195583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22C5393-9186-F17D-A06A-B38110DF0C58}"/>
                </a:ext>
              </a:extLst>
            </p:cNvPr>
            <p:cNvSpPr/>
            <p:nvPr/>
          </p:nvSpPr>
          <p:spPr>
            <a:xfrm>
              <a:off x="647700" y="2721541"/>
              <a:ext cx="2285999" cy="995461"/>
            </a:xfrm>
            <a:prstGeom prst="rect">
              <a:avLst/>
            </a:prstGeom>
            <a:solidFill>
              <a:srgbClr val="25ADAA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Base</a:t>
              </a:r>
            </a:p>
            <a:p>
              <a:pPr algn="ctr"/>
              <a:r>
                <a:rPr lang="en-US" altLang="ko-KR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model</a:t>
              </a:r>
              <a:endPara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C599FE-FFC3-CB78-018C-6866A1FA2471}"/>
                </a:ext>
              </a:extLst>
            </p:cNvPr>
            <p:cNvSpPr txBox="1"/>
            <p:nvPr/>
          </p:nvSpPr>
          <p:spPr>
            <a:xfrm>
              <a:off x="474587" y="3777129"/>
              <a:ext cx="1096775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맛 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0.08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양 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0.88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가격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0.59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서비스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050" dirty="0"/>
                <a:t>배달 </a:t>
              </a:r>
              <a:r>
                <a:rPr kumimoji="1" lang="en-US" altLang="ko-KR" sz="1050" dirty="0"/>
                <a:t>:</a:t>
              </a:r>
              <a:r>
                <a:rPr kumimoji="1" lang="ko-KR" altLang="en-US" sz="1050" dirty="0"/>
                <a:t> </a:t>
              </a:r>
              <a:r>
                <a:rPr kumimoji="1" lang="en-US" altLang="ko-KR" sz="1050" dirty="0"/>
                <a:t>0.59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BED2A2C-8726-B425-4C1F-1C7B8B634DC9}"/>
                </a:ext>
              </a:extLst>
            </p:cNvPr>
            <p:cNvGrpSpPr/>
            <p:nvPr/>
          </p:nvGrpSpPr>
          <p:grpSpPr>
            <a:xfrm>
              <a:off x="1610391" y="3866712"/>
              <a:ext cx="1394973" cy="654507"/>
              <a:chOff x="1172241" y="4999044"/>
              <a:chExt cx="1394973" cy="65450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0903E9B7-9330-4786-A826-57A8673991E6}"/>
                  </a:ext>
                </a:extLst>
              </p:cNvPr>
              <p:cNvSpPr/>
              <p:nvPr/>
            </p:nvSpPr>
            <p:spPr>
              <a:xfrm>
                <a:off x="1172241" y="4999044"/>
                <a:ext cx="1318773" cy="620706"/>
              </a:xfrm>
              <a:prstGeom prst="rect">
                <a:avLst/>
              </a:prstGeom>
              <a:solidFill>
                <a:schemeClr val="bg2"/>
              </a:solidFill>
              <a:ln w="11176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0C056F-321D-4D15-2649-F7EDDF122F03}"/>
                  </a:ext>
                </a:extLst>
              </p:cNvPr>
              <p:cNvSpPr txBox="1"/>
              <p:nvPr/>
            </p:nvSpPr>
            <p:spPr>
              <a:xfrm>
                <a:off x="1248995" y="5007220"/>
                <a:ext cx="131821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b="1" dirty="0"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Quality : 0.08</a:t>
                </a:r>
              </a:p>
              <a:p>
                <a:r>
                  <a:rPr kumimoji="1" lang="en-US" altLang="ko-KR" sz="1200" b="1" dirty="0"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Quantity : 0.88</a:t>
                </a:r>
              </a:p>
              <a:p>
                <a:r>
                  <a:rPr kumimoji="1" lang="en-US" altLang="ko-KR" sz="1200" b="1" dirty="0">
                    <a:latin typeface="KoPubWorldDotum Bold" pitchFamily="2" charset="-127"/>
                    <a:ea typeface="KoPubWorldDotum Bold" pitchFamily="2" charset="-127"/>
                    <a:cs typeface="KoPubWorldDotum Bold" pitchFamily="2" charset="-127"/>
                  </a:rPr>
                  <a:t>Service : 0.43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77B8C05-5CBE-0144-BBD3-6FC38ABB4892}"/>
              </a:ext>
            </a:extLst>
          </p:cNvPr>
          <p:cNvSpPr txBox="1"/>
          <p:nvPr/>
        </p:nvSpPr>
        <p:spPr>
          <a:xfrm>
            <a:off x="511629" y="5352533"/>
            <a:ext cx="664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solidFill>
                  <a:srgbClr val="C00000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0.35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50697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3" y="254042"/>
            <a:ext cx="1906624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확장 서비스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61F5A4-DE71-2A46-8908-4DA683B3A5A2}"/>
              </a:ext>
            </a:extLst>
          </p:cNvPr>
          <p:cNvGrpSpPr/>
          <p:nvPr/>
        </p:nvGrpSpPr>
        <p:grpSpPr>
          <a:xfrm>
            <a:off x="621875" y="1564605"/>
            <a:ext cx="3093096" cy="338554"/>
            <a:chOff x="5923389" y="3646118"/>
            <a:chExt cx="3093096" cy="33855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462FB4B-027B-494D-B600-EDABA8C2F1D7}"/>
                </a:ext>
              </a:extLst>
            </p:cNvPr>
            <p:cNvSpPr/>
            <p:nvPr/>
          </p:nvSpPr>
          <p:spPr>
            <a:xfrm>
              <a:off x="5923389" y="3652960"/>
              <a:ext cx="262728" cy="262728"/>
            </a:xfrm>
            <a:prstGeom prst="ellipse">
              <a:avLst/>
            </a:prstGeom>
            <a:solidFill>
              <a:srgbClr val="4F9A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/>
                <a:t>1</a:t>
              </a:r>
              <a:endParaRPr lang="ko-KR" altLang="en-US" sz="16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D8E951-17BF-4C47-BFDE-C747DB94B901}"/>
                </a:ext>
              </a:extLst>
            </p:cNvPr>
            <p:cNvSpPr txBox="1"/>
            <p:nvPr/>
          </p:nvSpPr>
          <p:spPr>
            <a:xfrm>
              <a:off x="6201291" y="3646118"/>
              <a:ext cx="2815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유사도 기반 대표 부정 리뷰 분석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C109D8F-FA40-364C-88C2-1FE425A70A62}"/>
              </a:ext>
            </a:extLst>
          </p:cNvPr>
          <p:cNvSpPr txBox="1"/>
          <p:nvPr/>
        </p:nvSpPr>
        <p:spPr>
          <a:xfrm>
            <a:off x="933450" y="1954784"/>
            <a:ext cx="57946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itchFamily="2" charset="2"/>
              <a:buChar char="ü"/>
            </a:pPr>
            <a:r>
              <a:rPr kumimoji="1" lang="en-US" altLang="ko-KR" sz="1300" dirty="0">
                <a:sym typeface="Wingdings" pitchFamily="2" charset="2"/>
              </a:rPr>
              <a:t>Cosine (0.9), Jaccard (0.1) </a:t>
            </a:r>
            <a:r>
              <a:rPr kumimoji="1" lang="ko-KR" altLang="en-US" sz="1300" dirty="0">
                <a:sym typeface="Wingdings" pitchFamily="2" charset="2"/>
              </a:rPr>
              <a:t>유사도 기반으로 가게의 전체 리뷰와 부정 토픽 라벨을 각각 비교하여</a:t>
            </a:r>
            <a:r>
              <a:rPr kumimoji="1" lang="en-US" altLang="ko-KR" sz="1300" dirty="0">
                <a:sym typeface="Wingdings" pitchFamily="2" charset="2"/>
              </a:rPr>
              <a:t>, </a:t>
            </a:r>
            <a:r>
              <a:rPr kumimoji="1" lang="ko-KR" altLang="en-US" sz="1300" dirty="0">
                <a:sym typeface="Wingdings" pitchFamily="2" charset="2"/>
              </a:rPr>
              <a:t>유사도 </a:t>
            </a:r>
            <a:r>
              <a:rPr kumimoji="1" lang="en-US" altLang="ko-KR" sz="1300" dirty="0">
                <a:sym typeface="Wingdings" pitchFamily="2" charset="2"/>
              </a:rPr>
              <a:t>0.5 </a:t>
            </a:r>
            <a:r>
              <a:rPr kumimoji="1" lang="ko-KR" altLang="en-US" sz="1300" dirty="0">
                <a:sym typeface="Wingdings" pitchFamily="2" charset="2"/>
              </a:rPr>
              <a:t>이상 부정 라벨들의 비중을 제공합니다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endParaRPr kumimoji="1" lang="ko-KR" altLang="en-US" sz="13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255C8C-198F-574C-8329-435D85935E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9"/>
          <a:stretch/>
        </p:blipFill>
        <p:spPr>
          <a:xfrm>
            <a:off x="1307367" y="2498499"/>
            <a:ext cx="972695" cy="1364093"/>
          </a:xfrm>
          <a:prstGeom prst="rect">
            <a:avLst/>
          </a:prstGeom>
          <a:ln>
            <a:solidFill>
              <a:srgbClr val="2AC1B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이등변 삼각형 43">
            <a:extLst>
              <a:ext uri="{FF2B5EF4-FFF2-40B4-BE49-F238E27FC236}">
                <a16:creationId xmlns:a16="http://schemas.microsoft.com/office/drawing/2014/main" id="{A22ACC88-20A3-AA40-BFA3-24BFE450831E}"/>
              </a:ext>
            </a:extLst>
          </p:cNvPr>
          <p:cNvSpPr/>
          <p:nvPr/>
        </p:nvSpPr>
        <p:spPr>
          <a:xfrm rot="5400000">
            <a:off x="2120596" y="2993221"/>
            <a:ext cx="1157082" cy="206880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8C21F8-DEE4-E941-B143-44BC32585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404" y="2447775"/>
            <a:ext cx="3591214" cy="1398683"/>
          </a:xfrm>
          <a:prstGeom prst="rect">
            <a:avLst/>
          </a:prstGeom>
          <a:ln>
            <a:solidFill>
              <a:srgbClr val="2AC1B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899F3A-47AD-F046-A752-87E426643C77}"/>
              </a:ext>
            </a:extLst>
          </p:cNvPr>
          <p:cNvSpPr/>
          <p:nvPr/>
        </p:nvSpPr>
        <p:spPr>
          <a:xfrm>
            <a:off x="3510116" y="2443706"/>
            <a:ext cx="3098503" cy="140741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827E70D-EEE0-074E-8018-24B3FE781FB4}"/>
              </a:ext>
            </a:extLst>
          </p:cNvPr>
          <p:cNvSpPr/>
          <p:nvPr/>
        </p:nvSpPr>
        <p:spPr>
          <a:xfrm>
            <a:off x="8154453" y="1671483"/>
            <a:ext cx="3085637" cy="2313463"/>
          </a:xfrm>
          <a:prstGeom prst="roundRect">
            <a:avLst/>
          </a:prstGeom>
          <a:solidFill>
            <a:schemeClr val="bg1"/>
          </a:solidFill>
          <a:ln>
            <a:solidFill>
              <a:srgbClr val="4F9A97"/>
            </a:solidFill>
          </a:ln>
          <a:effectLst>
            <a:innerShdw blurRad="82649" dist="101600" dir="135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1DCC7-0863-8148-92CD-1FD3F794B4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67"/>
          <a:stretch/>
        </p:blipFill>
        <p:spPr>
          <a:xfrm>
            <a:off x="8580017" y="2077774"/>
            <a:ext cx="2369127" cy="18184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6DC220-EEE9-D947-B650-60F503FA2C5C}"/>
              </a:ext>
            </a:extLst>
          </p:cNvPr>
          <p:cNvSpPr txBox="1"/>
          <p:nvPr/>
        </p:nvSpPr>
        <p:spPr>
          <a:xfrm>
            <a:off x="9347722" y="1808363"/>
            <a:ext cx="768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 현황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8F304B-BA05-2B48-92F0-2EC36593268F}"/>
              </a:ext>
            </a:extLst>
          </p:cNvPr>
          <p:cNvSpPr txBox="1"/>
          <p:nvPr/>
        </p:nvSpPr>
        <p:spPr>
          <a:xfrm>
            <a:off x="9910909" y="2036177"/>
            <a:ext cx="92382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양이 적어요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37BCB2-5EA9-7344-9E33-B0FC0EBA46F3}"/>
              </a:ext>
            </a:extLst>
          </p:cNvPr>
          <p:cNvSpPr txBox="1"/>
          <p:nvPr/>
        </p:nvSpPr>
        <p:spPr>
          <a:xfrm>
            <a:off x="10487515" y="2948000"/>
            <a:ext cx="630026" cy="12311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latinLnBrk="0"/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배달이 느려요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FD588C-7CF4-2448-A09D-C64CF59A300D}"/>
              </a:ext>
            </a:extLst>
          </p:cNvPr>
          <p:cNvSpPr txBox="1"/>
          <p:nvPr/>
        </p:nvSpPr>
        <p:spPr>
          <a:xfrm>
            <a:off x="8459182" y="3604168"/>
            <a:ext cx="65987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맛이 없어요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D1DF8-326B-E547-9CF4-E061DA22F68B}"/>
              </a:ext>
            </a:extLst>
          </p:cNvPr>
          <p:cNvSpPr txBox="1"/>
          <p:nvPr/>
        </p:nvSpPr>
        <p:spPr>
          <a:xfrm>
            <a:off x="8366484" y="2088024"/>
            <a:ext cx="9316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서비스가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별로에요</a:t>
            </a:r>
            <a:endParaRPr kumimoji="1"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이등변 삼각형 43">
            <a:extLst>
              <a:ext uri="{FF2B5EF4-FFF2-40B4-BE49-F238E27FC236}">
                <a16:creationId xmlns:a16="http://schemas.microsoft.com/office/drawing/2014/main" id="{C8992FDA-C82C-9547-947B-1C8C16765B58}"/>
              </a:ext>
            </a:extLst>
          </p:cNvPr>
          <p:cNvSpPr/>
          <p:nvPr/>
        </p:nvSpPr>
        <p:spPr>
          <a:xfrm rot="5400000">
            <a:off x="6425340" y="2656500"/>
            <a:ext cx="1557094" cy="343428"/>
          </a:xfrm>
          <a:prstGeom prst="triangle">
            <a:avLst>
              <a:gd name="adj" fmla="val 48863"/>
            </a:avLst>
          </a:prstGeom>
          <a:solidFill>
            <a:srgbClr val="2AC1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">
            <a:extLst>
              <a:ext uri="{FF2B5EF4-FFF2-40B4-BE49-F238E27FC236}">
                <a16:creationId xmlns:a16="http://schemas.microsoft.com/office/drawing/2014/main" id="{ABCB5D32-61FF-504B-B9D9-D254CECC2037}"/>
              </a:ext>
            </a:extLst>
          </p:cNvPr>
          <p:cNvCxnSpPr>
            <a:cxnSpLocks/>
          </p:cNvCxnSpPr>
          <p:nvPr/>
        </p:nvCxnSpPr>
        <p:spPr>
          <a:xfrm>
            <a:off x="403714" y="4065379"/>
            <a:ext cx="11337182" cy="0"/>
          </a:xfrm>
          <a:prstGeom prst="line">
            <a:avLst/>
          </a:prstGeom>
          <a:ln w="12700">
            <a:solidFill>
              <a:srgbClr val="2AC1B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A07ACDC-F8FD-CA46-B544-0AC78A9AE593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0273FBE-9B0A-2A4B-8905-15CF18852DC4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36" name="오각형[P] 17">
                <a:extLst>
                  <a:ext uri="{FF2B5EF4-FFF2-40B4-BE49-F238E27FC236}">
                    <a16:creationId xmlns:a16="http://schemas.microsoft.com/office/drawing/2014/main" id="{AEDEC085-DFE5-DE40-84F4-9EC27E7FB8EB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37" name="오각형[P] 19">
                <a:extLst>
                  <a:ext uri="{FF2B5EF4-FFF2-40B4-BE49-F238E27FC236}">
                    <a16:creationId xmlns:a16="http://schemas.microsoft.com/office/drawing/2014/main" id="{C6D7EA49-6BDD-AD4A-852A-0C774C061039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38" name="오각형[P] 21">
                <a:extLst>
                  <a:ext uri="{FF2B5EF4-FFF2-40B4-BE49-F238E27FC236}">
                    <a16:creationId xmlns:a16="http://schemas.microsoft.com/office/drawing/2014/main" id="{370C6392-F069-1845-8E8A-78B07F4D745F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확장 서비스</a:t>
                </a:r>
              </a:p>
            </p:txBody>
          </p:sp>
          <p:sp>
            <p:nvSpPr>
              <p:cNvPr id="39" name="오각형[P] 22">
                <a:extLst>
                  <a:ext uri="{FF2B5EF4-FFF2-40B4-BE49-F238E27FC236}">
                    <a16:creationId xmlns:a16="http://schemas.microsoft.com/office/drawing/2014/main" id="{944EB2CF-2081-7A4B-9B86-90909CFB3882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40" name="오각형[P] 15">
                <a:extLst>
                  <a:ext uri="{FF2B5EF4-FFF2-40B4-BE49-F238E27FC236}">
                    <a16:creationId xmlns:a16="http://schemas.microsoft.com/office/drawing/2014/main" id="{2551F0A5-AA88-474A-BF5D-EA9557E89812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5" name="오각형[P] 22">
              <a:extLst>
                <a:ext uri="{FF2B5EF4-FFF2-40B4-BE49-F238E27FC236}">
                  <a16:creationId xmlns:a16="http://schemas.microsoft.com/office/drawing/2014/main" id="{B127F940-9D37-FD43-9A88-E777D922762C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B032BC-D7A4-054A-BC2C-55D15C2F7F11}"/>
              </a:ext>
            </a:extLst>
          </p:cNvPr>
          <p:cNvGrpSpPr/>
          <p:nvPr/>
        </p:nvGrpSpPr>
        <p:grpSpPr>
          <a:xfrm>
            <a:off x="631136" y="4124647"/>
            <a:ext cx="2527236" cy="338554"/>
            <a:chOff x="5923389" y="3646118"/>
            <a:chExt cx="2527236" cy="33855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BC7094D-8712-6B43-A9CC-6CDEAB302B97}"/>
                </a:ext>
              </a:extLst>
            </p:cNvPr>
            <p:cNvSpPr/>
            <p:nvPr/>
          </p:nvSpPr>
          <p:spPr>
            <a:xfrm>
              <a:off x="5923389" y="3652960"/>
              <a:ext cx="262728" cy="270716"/>
            </a:xfrm>
            <a:prstGeom prst="ellipse">
              <a:avLst/>
            </a:prstGeom>
            <a:solidFill>
              <a:srgbClr val="4F9A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/>
                <a:t>2</a:t>
              </a:r>
              <a:endParaRPr lang="ko-KR" altLang="en-US" sz="16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0411E0-E557-5B4B-ADCD-A673832AAB56}"/>
                </a:ext>
              </a:extLst>
            </p:cNvPr>
            <p:cNvSpPr txBox="1"/>
            <p:nvPr/>
          </p:nvSpPr>
          <p:spPr>
            <a:xfrm>
              <a:off x="6201291" y="3646118"/>
              <a:ext cx="2249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/>
                <a:t>긍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부정 지수의 변화 추이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EC0D1B1-4C7B-D145-8E2B-E31964FF5679}"/>
              </a:ext>
            </a:extLst>
          </p:cNvPr>
          <p:cNvSpPr txBox="1"/>
          <p:nvPr/>
        </p:nvSpPr>
        <p:spPr>
          <a:xfrm>
            <a:off x="920742" y="4458003"/>
            <a:ext cx="57946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latinLnBrk="0">
              <a:buFont typeface="Wingdings" pitchFamily="2" charset="2"/>
              <a:buChar char="ü"/>
              <a:defRPr kumimoji="1" sz="1300"/>
            </a:lvl1pPr>
          </a:lstStyle>
          <a:p>
            <a:r>
              <a:rPr lang="ko-KR" altLang="en-US" dirty="0">
                <a:sym typeface="Wingdings" pitchFamily="2" charset="2"/>
              </a:rPr>
              <a:t>가게 전체 리뷰의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긍정</a:t>
            </a:r>
            <a:r>
              <a:rPr lang="en-US" altLang="ko-KR" dirty="0">
                <a:sym typeface="Wingdings" pitchFamily="2" charset="2"/>
              </a:rPr>
              <a:t> score</a:t>
            </a:r>
            <a:r>
              <a:rPr lang="ko-KR" altLang="en-US" dirty="0">
                <a:sym typeface="Wingdings" pitchFamily="2" charset="2"/>
              </a:rPr>
              <a:t>과 부정 </a:t>
            </a:r>
            <a:r>
              <a:rPr lang="en-US" altLang="ko-KR" dirty="0">
                <a:sym typeface="Wingdings" pitchFamily="2" charset="2"/>
              </a:rPr>
              <a:t>score </a:t>
            </a:r>
            <a:r>
              <a:rPr lang="ko-KR" altLang="en-US" dirty="0">
                <a:sym typeface="Wingdings" pitchFamily="2" charset="2"/>
              </a:rPr>
              <a:t>각각의 추이를 </a:t>
            </a:r>
            <a:r>
              <a:rPr lang="ko-KR" altLang="en-US" dirty="0" err="1">
                <a:sym typeface="Wingdings" pitchFamily="2" charset="2"/>
              </a:rPr>
              <a:t>주차별로</a:t>
            </a:r>
            <a:r>
              <a:rPr lang="ko-KR" altLang="en-US" dirty="0">
                <a:sym typeface="Wingdings" pitchFamily="2" charset="2"/>
              </a:rPr>
              <a:t> 확인하여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시간의 흐름에 따른 고객들의 반응을 기간별로 제공 가능합니다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8B7970B-7ACD-A94E-9946-1AC92E1F40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04" b="25592"/>
          <a:stretch/>
        </p:blipFill>
        <p:spPr>
          <a:xfrm>
            <a:off x="1276982" y="5310196"/>
            <a:ext cx="1675947" cy="1332328"/>
          </a:xfrm>
          <a:prstGeom prst="rect">
            <a:avLst/>
          </a:prstGeom>
          <a:ln>
            <a:solidFill>
              <a:srgbClr val="2AC1B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3706D01F-4DF0-DE44-B1AC-D6D00AA7F839}"/>
              </a:ext>
            </a:extLst>
          </p:cNvPr>
          <p:cNvSpPr/>
          <p:nvPr/>
        </p:nvSpPr>
        <p:spPr>
          <a:xfrm>
            <a:off x="1861636" y="5277087"/>
            <a:ext cx="1110341" cy="137888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0F836B1-0DA3-4646-A863-272031130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860" y="4908642"/>
            <a:ext cx="5089338" cy="351300"/>
          </a:xfrm>
          <a:prstGeom prst="rect">
            <a:avLst/>
          </a:prstGeom>
          <a:ln>
            <a:solidFill>
              <a:srgbClr val="2AC1BC"/>
            </a:solidFill>
          </a:ln>
          <a:effectLst/>
        </p:spPr>
      </p:pic>
      <p:sp>
        <p:nvSpPr>
          <p:cNvPr id="49" name="이등변 삼각형 43">
            <a:extLst>
              <a:ext uri="{FF2B5EF4-FFF2-40B4-BE49-F238E27FC236}">
                <a16:creationId xmlns:a16="http://schemas.microsoft.com/office/drawing/2014/main" id="{57E7C91A-4238-BF4D-91AC-DDB03500019B}"/>
              </a:ext>
            </a:extLst>
          </p:cNvPr>
          <p:cNvSpPr/>
          <p:nvPr/>
        </p:nvSpPr>
        <p:spPr>
          <a:xfrm rot="5400000">
            <a:off x="6417114" y="5318394"/>
            <a:ext cx="1557094" cy="343428"/>
          </a:xfrm>
          <a:prstGeom prst="triangle">
            <a:avLst>
              <a:gd name="adj" fmla="val 48863"/>
            </a:avLst>
          </a:prstGeom>
          <a:solidFill>
            <a:srgbClr val="2AC1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E3DDE79-6513-A14A-9244-ECCFC6F04C78}"/>
              </a:ext>
            </a:extLst>
          </p:cNvPr>
          <p:cNvSpPr/>
          <p:nvPr/>
        </p:nvSpPr>
        <p:spPr>
          <a:xfrm>
            <a:off x="8141745" y="4333377"/>
            <a:ext cx="3085637" cy="2313463"/>
          </a:xfrm>
          <a:prstGeom prst="roundRect">
            <a:avLst/>
          </a:prstGeom>
          <a:solidFill>
            <a:schemeClr val="bg1"/>
          </a:solidFill>
          <a:ln>
            <a:solidFill>
              <a:srgbClr val="4F9A97"/>
            </a:solidFill>
          </a:ln>
          <a:effectLst>
            <a:innerShdw blurRad="82649" dist="101600" dir="135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en-US" altLang="ko-KR" sz="1600" dirty="0"/>
          </a:p>
        </p:txBody>
      </p:sp>
      <p:sp>
        <p:nvSpPr>
          <p:cNvPr id="63" name="이등변 삼각형 43">
            <a:extLst>
              <a:ext uri="{FF2B5EF4-FFF2-40B4-BE49-F238E27FC236}">
                <a16:creationId xmlns:a16="http://schemas.microsoft.com/office/drawing/2014/main" id="{CC8CE533-0FC6-CA49-B338-E5F8CE4EFCD2}"/>
              </a:ext>
            </a:extLst>
          </p:cNvPr>
          <p:cNvSpPr/>
          <p:nvPr/>
        </p:nvSpPr>
        <p:spPr>
          <a:xfrm rot="5400000">
            <a:off x="2794294" y="5676741"/>
            <a:ext cx="1157082" cy="575645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F0AABA94-93A5-1142-A365-5F07048C3D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135" b="17508"/>
          <a:stretch/>
        </p:blipFill>
        <p:spPr>
          <a:xfrm>
            <a:off x="3804891" y="5484006"/>
            <a:ext cx="2586659" cy="1174761"/>
          </a:xfrm>
          <a:prstGeom prst="rect">
            <a:avLst/>
          </a:prstGeom>
          <a:ln>
            <a:solidFill>
              <a:srgbClr val="408080"/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C3E245B-9AE9-2241-A484-4C5A140EA9C3}"/>
              </a:ext>
            </a:extLst>
          </p:cNvPr>
          <p:cNvSpPr txBox="1"/>
          <p:nvPr/>
        </p:nvSpPr>
        <p:spPr>
          <a:xfrm>
            <a:off x="8930168" y="4491773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긍부정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지수 추이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(1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개월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01A2A2-904D-1E4B-A1CC-5CBA22647AB6}"/>
              </a:ext>
            </a:extLst>
          </p:cNvPr>
          <p:cNvSpPr txBox="1"/>
          <p:nvPr/>
        </p:nvSpPr>
        <p:spPr>
          <a:xfrm>
            <a:off x="4476166" y="5238964"/>
            <a:ext cx="14606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전체 기간</a:t>
            </a:r>
            <a:r>
              <a:rPr lang="en-US" altLang="ko-KR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(3</a:t>
            </a:r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년</a:t>
            </a:r>
            <a:r>
              <a:rPr lang="en-US" altLang="ko-KR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) </a:t>
            </a:r>
            <a:r>
              <a:rPr lang="ko-KR" altLang="en-US" sz="11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sym typeface="Wingdings" pitchFamily="2" charset="2"/>
              </a:rPr>
              <a:t>추이</a:t>
            </a:r>
            <a:endParaRPr lang="ko-KR" altLang="en-US" sz="11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A1089-1D87-F14D-B9CF-C0DA3E2F9B70}"/>
              </a:ext>
            </a:extLst>
          </p:cNvPr>
          <p:cNvSpPr txBox="1"/>
          <p:nvPr/>
        </p:nvSpPr>
        <p:spPr>
          <a:xfrm>
            <a:off x="9118619" y="5545236"/>
            <a:ext cx="923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rgbClr val="2B5656"/>
                </a:solidFill>
                <a:latin typeface="+mn-ea"/>
              </a:rPr>
              <a:t>Positive</a:t>
            </a:r>
            <a:endParaRPr kumimoji="1" lang="ko-KR" altLang="en-US" sz="900" dirty="0">
              <a:solidFill>
                <a:srgbClr val="2B5656"/>
              </a:solidFill>
              <a:latin typeface="+mn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FD0BBE-C2DF-1B42-815E-B8322A56430C}"/>
              </a:ext>
            </a:extLst>
          </p:cNvPr>
          <p:cNvSpPr txBox="1"/>
          <p:nvPr/>
        </p:nvSpPr>
        <p:spPr>
          <a:xfrm>
            <a:off x="10097492" y="5908651"/>
            <a:ext cx="923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rgbClr val="C00000"/>
                </a:solidFill>
                <a:latin typeface="+mn-ea"/>
              </a:rPr>
              <a:t>Negative</a:t>
            </a:r>
            <a:endParaRPr kumimoji="1" lang="ko-KR" altLang="en-US" sz="90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CEACD-765A-1448-A740-D86B165839E7}"/>
              </a:ext>
            </a:extLst>
          </p:cNvPr>
          <p:cNvSpPr txBox="1"/>
          <p:nvPr/>
        </p:nvSpPr>
        <p:spPr>
          <a:xfrm>
            <a:off x="647700" y="1003300"/>
            <a:ext cx="860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누적된 리뷰를 활용하여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가게의 개선점과 고객의 성향을 파악 할 수 있는 확장 서비스를 제공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27176A-70F5-544A-B795-A50994E9A2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089" t="14853" r="14521" b="21325"/>
          <a:stretch/>
        </p:blipFill>
        <p:spPr>
          <a:xfrm>
            <a:off x="8292232" y="4797467"/>
            <a:ext cx="2771418" cy="16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61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E5CC9E-8AAE-464D-8F86-56B707218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66"/>
          <a:stretch/>
        </p:blipFill>
        <p:spPr>
          <a:xfrm>
            <a:off x="4817235" y="3314699"/>
            <a:ext cx="2140889" cy="1528563"/>
          </a:xfrm>
          <a:prstGeom prst="rect">
            <a:avLst/>
          </a:prstGeom>
        </p:spPr>
      </p:pic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83E8780-2370-8B41-B25E-5A5EC48B55CA}"/>
              </a:ext>
            </a:extLst>
          </p:cNvPr>
          <p:cNvGrpSpPr/>
          <p:nvPr/>
        </p:nvGrpSpPr>
        <p:grpSpPr>
          <a:xfrm>
            <a:off x="717767" y="1670870"/>
            <a:ext cx="2913560" cy="338554"/>
            <a:chOff x="5923389" y="3646118"/>
            <a:chExt cx="2913560" cy="33855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0AE6509-D01C-D047-A6AA-78A3CEAA4CAF}"/>
                </a:ext>
              </a:extLst>
            </p:cNvPr>
            <p:cNvSpPr/>
            <p:nvPr/>
          </p:nvSpPr>
          <p:spPr>
            <a:xfrm>
              <a:off x="5923389" y="3652960"/>
              <a:ext cx="262728" cy="262728"/>
            </a:xfrm>
            <a:prstGeom prst="ellipse">
              <a:avLst/>
            </a:prstGeom>
            <a:solidFill>
              <a:srgbClr val="4F9A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/>
                <a:t>3</a:t>
              </a:r>
              <a:endParaRPr lang="ko-KR" altLang="en-US" sz="16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316F3D5-1310-694E-9082-AAB1F423B935}"/>
                </a:ext>
              </a:extLst>
            </p:cNvPr>
            <p:cNvSpPr txBox="1"/>
            <p:nvPr/>
          </p:nvSpPr>
          <p:spPr>
            <a:xfrm>
              <a:off x="6201291" y="3646118"/>
              <a:ext cx="26356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고객별 온도 지수 및 유형 분석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01D2CD-F021-784C-AB55-AD07D9CECCB1}"/>
              </a:ext>
            </a:extLst>
          </p:cNvPr>
          <p:cNvSpPr txBox="1"/>
          <p:nvPr/>
        </p:nvSpPr>
        <p:spPr>
          <a:xfrm>
            <a:off x="4392614" y="1997786"/>
            <a:ext cx="23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endParaRPr kumimoji="1"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10B5F8-241D-EE46-A710-C1B0C42515FF}"/>
              </a:ext>
            </a:extLst>
          </p:cNvPr>
          <p:cNvSpPr txBox="1"/>
          <p:nvPr/>
        </p:nvSpPr>
        <p:spPr>
          <a:xfrm>
            <a:off x="970447" y="2006052"/>
            <a:ext cx="6128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itchFamily="2" charset="2"/>
              <a:buChar char="ü"/>
            </a:pPr>
            <a:r>
              <a:rPr kumimoji="1" lang="ko-KR" altLang="en-US" sz="1300" dirty="0">
                <a:sym typeface="Wingdings" pitchFamily="2" charset="2"/>
              </a:rPr>
              <a:t>고객 </a:t>
            </a:r>
            <a:r>
              <a:rPr kumimoji="1" lang="en-US" altLang="ko-KR" sz="1300" dirty="0">
                <a:sym typeface="Wingdings" pitchFamily="2" charset="2"/>
              </a:rPr>
              <a:t>id</a:t>
            </a:r>
            <a:r>
              <a:rPr kumimoji="1" lang="ko-KR" altLang="en-US" sz="1300" dirty="0" err="1">
                <a:sym typeface="Wingdings" pitchFamily="2" charset="2"/>
              </a:rPr>
              <a:t>를</a:t>
            </a:r>
            <a:r>
              <a:rPr kumimoji="1" lang="ko-KR" altLang="en-US" sz="1300" dirty="0">
                <a:sym typeface="Wingdings" pitchFamily="2" charset="2"/>
              </a:rPr>
              <a:t> </a:t>
            </a:r>
            <a:r>
              <a:rPr kumimoji="1" lang="ko-KR" altLang="en-US" sz="1300" dirty="0" err="1">
                <a:sym typeface="Wingdings" pitchFamily="2" charset="2"/>
              </a:rPr>
              <a:t>검색시</a:t>
            </a:r>
            <a:r>
              <a:rPr kumimoji="1" lang="ko-KR" altLang="en-US" sz="1300" dirty="0">
                <a:sym typeface="Wingdings" pitchFamily="2" charset="2"/>
              </a:rPr>
              <a:t> 고객의 역대 리뷰를 분석하여 온도 지수 및 </a:t>
            </a:r>
            <a:r>
              <a:rPr kumimoji="1" lang="en-US" altLang="ko-KR" sz="1300" dirty="0">
                <a:sym typeface="Wingdings" pitchFamily="2" charset="2"/>
              </a:rPr>
              <a:t>K-means</a:t>
            </a:r>
            <a:r>
              <a:rPr kumimoji="1" lang="ko-KR" altLang="en-US" sz="1300" dirty="0">
                <a:sym typeface="Wingdings" pitchFamily="2" charset="2"/>
              </a:rPr>
              <a:t> 클러스터링을 활용하여 고객별 유형 및 </a:t>
            </a:r>
            <a:r>
              <a:rPr kumimoji="1" lang="ko-KR" altLang="en-US" sz="1300" dirty="0" err="1">
                <a:sym typeface="Wingdings" pitchFamily="2" charset="2"/>
              </a:rPr>
              <a:t>긍부정</a:t>
            </a:r>
            <a:r>
              <a:rPr kumimoji="1" lang="ko-KR" altLang="en-US" sz="1300" dirty="0">
                <a:sym typeface="Wingdings" pitchFamily="2" charset="2"/>
              </a:rPr>
              <a:t> 온도를 제공합니다</a:t>
            </a:r>
            <a:r>
              <a:rPr kumimoji="1" lang="en-US" altLang="ko-KR" sz="1300" dirty="0">
                <a:sym typeface="Wingdings" pitchFamily="2" charset="2"/>
              </a:rPr>
              <a:t>.</a:t>
            </a:r>
            <a:endParaRPr kumimoji="1" lang="ko-KR" alt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05EF1-B475-BE4D-9400-BA5F8B48C35C}"/>
              </a:ext>
            </a:extLst>
          </p:cNvPr>
          <p:cNvSpPr txBox="1"/>
          <p:nvPr/>
        </p:nvSpPr>
        <p:spPr>
          <a:xfrm>
            <a:off x="3470818" y="2902528"/>
            <a:ext cx="3742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1)  </a:t>
            </a:r>
            <a:r>
              <a:rPr lang="ko-KR" altLang="en-US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차가움 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리뷰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1~5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회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평균 </a:t>
            </a:r>
            <a:r>
              <a:rPr lang="de-DE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score -1.0~ -0.5</a:t>
            </a:r>
            <a:endParaRPr lang="ko-KR" altLang="en-US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2)  </a:t>
            </a:r>
            <a:r>
              <a:rPr lang="ko-KR" altLang="en-US" sz="1200" b="1" dirty="0">
                <a:solidFill>
                  <a:srgbClr val="21212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미지근함</a:t>
            </a:r>
            <a:r>
              <a:rPr lang="ko-KR" altLang="en-US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 </a:t>
            </a:r>
            <a:r>
              <a:rPr lang="en-US" altLang="ko-KR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en-US" altLang="ko-KR" sz="11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리뷰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2~15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회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평균 </a:t>
            </a:r>
            <a:r>
              <a:rPr lang="de-DE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score -0.5 ~ +0.5</a:t>
            </a:r>
            <a:endParaRPr lang="ko-KR" altLang="en-US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3)  </a:t>
            </a:r>
            <a:r>
              <a:rPr lang="ko-KR" altLang="en-US" sz="1200" b="1" dirty="0">
                <a:solidFill>
                  <a:srgbClr val="21212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따뜻함</a:t>
            </a:r>
            <a:r>
              <a:rPr lang="ko-KR" altLang="en-US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리뷰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1~10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회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de-DE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score 0.5 ~ 1.0</a:t>
            </a:r>
            <a:endParaRPr lang="ko-KR" altLang="en-US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4)  </a:t>
            </a:r>
            <a:r>
              <a:rPr lang="ko-KR" altLang="en-US" sz="1200" b="1" dirty="0">
                <a:solidFill>
                  <a:srgbClr val="21212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뜨거움</a:t>
            </a:r>
            <a:r>
              <a:rPr lang="ko-KR" altLang="en-US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 </a:t>
            </a:r>
            <a:r>
              <a:rPr lang="en-US" altLang="ko-KR" sz="1200" b="1" dirty="0">
                <a:solidFill>
                  <a:srgbClr val="212121"/>
                </a:solidFill>
                <a:effectLst/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: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리뷰 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15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회 이상</a:t>
            </a:r>
            <a:r>
              <a:rPr lang="en-US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평균 </a:t>
            </a:r>
            <a:r>
              <a:rPr lang="de-DE" altLang="ko-KR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score 0.0~ 1.0</a:t>
            </a:r>
            <a:endParaRPr lang="ko-KR" altLang="en-US" sz="12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41564EE-AFC1-C74A-8065-AD7E4C68D537}"/>
              </a:ext>
            </a:extLst>
          </p:cNvPr>
          <p:cNvGrpSpPr/>
          <p:nvPr/>
        </p:nvGrpSpPr>
        <p:grpSpPr>
          <a:xfrm>
            <a:off x="3649702" y="2705733"/>
            <a:ext cx="1649915" cy="213730"/>
            <a:chOff x="633174" y="1880084"/>
            <a:chExt cx="3315573" cy="28141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47F4E5-BF8B-9F43-B41A-899DE34AD226}"/>
                </a:ext>
              </a:extLst>
            </p:cNvPr>
            <p:cNvSpPr txBox="1"/>
            <p:nvPr/>
          </p:nvSpPr>
          <p:spPr>
            <a:xfrm>
              <a:off x="666517" y="1895136"/>
              <a:ext cx="3282230" cy="22628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고객 유형 분류 예시</a:t>
              </a:r>
            </a:p>
          </p:txBody>
        </p:sp>
        <p:cxnSp>
          <p:nvCxnSpPr>
            <p:cNvPr id="27" name="직선 연결선 41">
              <a:extLst>
                <a:ext uri="{FF2B5EF4-FFF2-40B4-BE49-F238E27FC236}">
                  <a16:creationId xmlns:a16="http://schemas.microsoft.com/office/drawing/2014/main" id="{D4204D27-92C0-034F-AF38-85185C84277C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42">
              <a:extLst>
                <a:ext uri="{FF2B5EF4-FFF2-40B4-BE49-F238E27FC236}">
                  <a16:creationId xmlns:a16="http://schemas.microsoft.com/office/drawing/2014/main" id="{DB85DA9C-85D5-B64C-BE0E-B1B9DA0488E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89675E96-26C8-6843-8E2A-29F087AEAD09}"/>
              </a:ext>
            </a:extLst>
          </p:cNvPr>
          <p:cNvSpPr/>
          <p:nvPr/>
        </p:nvSpPr>
        <p:spPr>
          <a:xfrm>
            <a:off x="8205377" y="1985761"/>
            <a:ext cx="3095158" cy="2313463"/>
          </a:xfrm>
          <a:prstGeom prst="roundRect">
            <a:avLst/>
          </a:prstGeom>
          <a:solidFill>
            <a:schemeClr val="bg1"/>
          </a:solidFill>
          <a:ln>
            <a:solidFill>
              <a:srgbClr val="4F9A97"/>
            </a:solidFill>
          </a:ln>
          <a:effectLst>
            <a:innerShdw blurRad="82649" dist="101600" dir="13500000">
              <a:prstClr val="black">
                <a:alpha val="4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en-US" altLang="ko-KR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04E660-F669-D349-AC04-9E43CA52CE13}"/>
              </a:ext>
            </a:extLst>
          </p:cNvPr>
          <p:cNvSpPr txBox="1"/>
          <p:nvPr/>
        </p:nvSpPr>
        <p:spPr>
          <a:xfrm>
            <a:off x="8969452" y="2161090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고객별 온도 지수 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kumimoji="1"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hy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**</a:t>
            </a:r>
            <a:endParaRPr kumimoji="1"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219F4742-80B6-2C4F-B72E-39788587DDB2}"/>
              </a:ext>
            </a:extLst>
          </p:cNvPr>
          <p:cNvSpPr/>
          <p:nvPr/>
        </p:nvSpPr>
        <p:spPr>
          <a:xfrm rot="5400000">
            <a:off x="6513296" y="2886112"/>
            <a:ext cx="1557094" cy="343428"/>
          </a:xfrm>
          <a:prstGeom prst="triangle">
            <a:avLst>
              <a:gd name="adj" fmla="val 48863"/>
            </a:avLst>
          </a:prstGeom>
          <a:solidFill>
            <a:srgbClr val="2AC1B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6DB53CD-BBAD-7F4D-BDC3-12F4062E9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" t="5905" b="-1"/>
          <a:stretch/>
        </p:blipFill>
        <p:spPr>
          <a:xfrm>
            <a:off x="8515265" y="2463615"/>
            <a:ext cx="2450240" cy="177908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F675C46-5586-8F43-9055-E9E319D5E058}"/>
              </a:ext>
            </a:extLst>
          </p:cNvPr>
          <p:cNvSpPr txBox="1"/>
          <p:nvPr/>
        </p:nvSpPr>
        <p:spPr>
          <a:xfrm>
            <a:off x="1265767" y="3114845"/>
            <a:ext cx="1562261" cy="830997"/>
          </a:xfrm>
          <a:prstGeom prst="rect">
            <a:avLst/>
          </a:prstGeom>
          <a:solidFill>
            <a:srgbClr val="F7F7F7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1200" dirty="0">
                <a:latin typeface="+mn-ea"/>
              </a:rPr>
              <a:t>Id : </a:t>
            </a:r>
            <a:r>
              <a:rPr kumimoji="1" lang="en-US" altLang="ko-KR" sz="1200" dirty="0" err="1">
                <a:latin typeface="+mn-ea"/>
              </a:rPr>
              <a:t>hy</a:t>
            </a:r>
            <a:r>
              <a:rPr kumimoji="1" lang="en-US" altLang="ko-KR" sz="1200" dirty="0">
                <a:latin typeface="+mn-ea"/>
              </a:rPr>
              <a:t>**</a:t>
            </a:r>
          </a:p>
          <a:p>
            <a:pPr latinLnBrk="0"/>
            <a:r>
              <a:rPr kumimoji="1" lang="ko-KR" altLang="en-US" sz="1200" dirty="0">
                <a:latin typeface="+mn-ea"/>
              </a:rPr>
              <a:t>고객 유형 </a:t>
            </a:r>
            <a:r>
              <a:rPr kumimoji="1" lang="en-US" altLang="ko-KR" sz="1200" dirty="0">
                <a:latin typeface="+mn-ea"/>
              </a:rPr>
              <a:t>: </a:t>
            </a:r>
            <a:r>
              <a:rPr kumimoji="1" lang="ko-KR" altLang="en-US" sz="1200" dirty="0">
                <a:latin typeface="+mn-ea"/>
              </a:rPr>
              <a:t>따뜻함 </a:t>
            </a:r>
            <a:endParaRPr kumimoji="1" lang="en-US" altLang="ko-KR" sz="1200" dirty="0">
              <a:latin typeface="+mn-ea"/>
            </a:endParaRPr>
          </a:p>
          <a:p>
            <a:pPr latinLnBrk="0"/>
            <a:r>
              <a:rPr kumimoji="1" lang="ko-KR" altLang="en-US" sz="1200" dirty="0">
                <a:latin typeface="+mn-ea"/>
              </a:rPr>
              <a:t>평균 온도 </a:t>
            </a:r>
            <a:r>
              <a:rPr kumimoji="1" lang="en-US" altLang="ko-KR" sz="1200" dirty="0">
                <a:latin typeface="+mn-ea"/>
              </a:rPr>
              <a:t>: </a:t>
            </a:r>
            <a:r>
              <a:rPr kumimoji="1" lang="en-US" altLang="ko-KR" sz="1200" dirty="0">
                <a:solidFill>
                  <a:srgbClr val="212121"/>
                </a:solidFill>
                <a:latin typeface="+mn-ea"/>
              </a:rPr>
              <a:t>43.5°C</a:t>
            </a:r>
            <a:endParaRPr kumimoji="1" lang="en-US" altLang="ko-KR" sz="1200" dirty="0">
              <a:latin typeface="+mn-ea"/>
            </a:endParaRPr>
          </a:p>
          <a:p>
            <a:pPr latinLnBrk="0"/>
            <a:r>
              <a:rPr kumimoji="1" lang="ko-KR" altLang="en-US" sz="1200" dirty="0">
                <a:latin typeface="+mn-ea"/>
              </a:rPr>
              <a:t>리뷰 횟수 </a:t>
            </a:r>
            <a:r>
              <a:rPr kumimoji="1" lang="en-US" altLang="ko-KR" sz="1200" dirty="0">
                <a:latin typeface="+mn-ea"/>
              </a:rPr>
              <a:t>: </a:t>
            </a:r>
            <a:r>
              <a:rPr lang="en-US" altLang="ko-KR" sz="1200" b="0" i="0" dirty="0">
                <a:solidFill>
                  <a:srgbClr val="212121"/>
                </a:solidFill>
                <a:effectLst/>
                <a:latin typeface="+mn-ea"/>
              </a:rPr>
              <a:t>11</a:t>
            </a:r>
            <a:endParaRPr kumimoji="1" lang="en-US" altLang="ko-KR" sz="1200" dirty="0">
              <a:latin typeface="+mn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852266B7-9655-D848-B4F0-6A6DC6AE1316}"/>
              </a:ext>
            </a:extLst>
          </p:cNvPr>
          <p:cNvGrpSpPr/>
          <p:nvPr/>
        </p:nvGrpSpPr>
        <p:grpSpPr>
          <a:xfrm>
            <a:off x="1228912" y="2722666"/>
            <a:ext cx="1649915" cy="213730"/>
            <a:chOff x="633174" y="1880084"/>
            <a:chExt cx="3315573" cy="281419"/>
          </a:xfrm>
        </p:grpSpPr>
        <p:cxnSp>
          <p:nvCxnSpPr>
            <p:cNvPr id="61" name="직선 연결선 42">
              <a:extLst>
                <a:ext uri="{FF2B5EF4-FFF2-40B4-BE49-F238E27FC236}">
                  <a16:creationId xmlns:a16="http://schemas.microsoft.com/office/drawing/2014/main" id="{00DC51F9-DCB9-114B-B090-24A5BD39AEA6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41">
              <a:extLst>
                <a:ext uri="{FF2B5EF4-FFF2-40B4-BE49-F238E27FC236}">
                  <a16:creationId xmlns:a16="http://schemas.microsoft.com/office/drawing/2014/main" id="{DD63984B-B5E2-FD4F-B466-7D8C3333D17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944C22-FFE7-2B48-865C-CADD8E3127BA}"/>
                </a:ext>
              </a:extLst>
            </p:cNvPr>
            <p:cNvSpPr txBox="1"/>
            <p:nvPr/>
          </p:nvSpPr>
          <p:spPr>
            <a:xfrm>
              <a:off x="666517" y="1895136"/>
              <a:ext cx="3282230" cy="22628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3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고객별 온도 지수</a:t>
              </a:r>
            </a:p>
          </p:txBody>
        </p:sp>
      </p:grpSp>
      <p:sp>
        <p:nvSpPr>
          <p:cNvPr id="62" name="이등변 삼각형 43">
            <a:extLst>
              <a:ext uri="{FF2B5EF4-FFF2-40B4-BE49-F238E27FC236}">
                <a16:creationId xmlns:a16="http://schemas.microsoft.com/office/drawing/2014/main" id="{ED36C993-47AC-8D4E-B365-2C9CB060E9C1}"/>
              </a:ext>
            </a:extLst>
          </p:cNvPr>
          <p:cNvSpPr/>
          <p:nvPr/>
        </p:nvSpPr>
        <p:spPr>
          <a:xfrm rot="5400000">
            <a:off x="2507744" y="3232367"/>
            <a:ext cx="1463923" cy="309387"/>
          </a:xfrm>
          <a:prstGeom prst="triangle">
            <a:avLst>
              <a:gd name="adj" fmla="val 48863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980346E-E867-3445-9684-75695445F638}"/>
              </a:ext>
            </a:extLst>
          </p:cNvPr>
          <p:cNvSpPr txBox="1"/>
          <p:nvPr/>
        </p:nvSpPr>
        <p:spPr>
          <a:xfrm>
            <a:off x="1147232" y="4096979"/>
            <a:ext cx="183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1200" dirty="0">
                <a:sym typeface="Wingdings" pitchFamily="2" charset="2"/>
              </a:rPr>
              <a:t></a:t>
            </a:r>
            <a:r>
              <a:rPr kumimoji="1" lang="ko-KR" altLang="en-US" sz="1200" dirty="0">
                <a:sym typeface="Wingdings" pitchFamily="2" charset="2"/>
              </a:rPr>
              <a:t> </a:t>
            </a:r>
            <a:r>
              <a:rPr kumimoji="1" lang="en-US" altLang="ko-KR" sz="1200" dirty="0">
                <a:sym typeface="Wingdings" pitchFamily="2" charset="2"/>
              </a:rPr>
              <a:t>mean, min, max, std, </a:t>
            </a:r>
            <a:r>
              <a:rPr kumimoji="1" lang="ko-KR" altLang="en-US" sz="1200" dirty="0">
                <a:sym typeface="Wingdings" pitchFamily="2" charset="2"/>
              </a:rPr>
              <a:t>고객 </a:t>
            </a:r>
            <a:r>
              <a:rPr kumimoji="1" lang="ko-KR" altLang="en-US" sz="1200" dirty="0" err="1">
                <a:sym typeface="Wingdings" pitchFamily="2" charset="2"/>
              </a:rPr>
              <a:t>활성기간</a:t>
            </a:r>
            <a:r>
              <a:rPr kumimoji="1" lang="ko-KR" altLang="en-US" sz="1200" dirty="0">
                <a:sym typeface="Wingdings" pitchFamily="2" charset="2"/>
              </a:rPr>
              <a:t> 등 활용</a:t>
            </a:r>
            <a:endParaRPr kumimoji="1" lang="ko-KR" alt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90B486-86F2-484B-A02D-4C919A5ECBD3}"/>
              </a:ext>
            </a:extLst>
          </p:cNvPr>
          <p:cNvSpPr txBox="1"/>
          <p:nvPr/>
        </p:nvSpPr>
        <p:spPr>
          <a:xfrm>
            <a:off x="10241638" y="2842020"/>
            <a:ext cx="923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rgbClr val="2B5656"/>
                </a:solidFill>
                <a:latin typeface="+mn-ea"/>
              </a:rPr>
              <a:t>Positive</a:t>
            </a:r>
            <a:endParaRPr kumimoji="1" lang="ko-KR" altLang="en-US" sz="900" dirty="0">
              <a:solidFill>
                <a:srgbClr val="2B5656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C1ABA9-CA1E-1A49-9E65-75753518F104}"/>
              </a:ext>
            </a:extLst>
          </p:cNvPr>
          <p:cNvSpPr txBox="1"/>
          <p:nvPr/>
        </p:nvSpPr>
        <p:spPr>
          <a:xfrm>
            <a:off x="10102911" y="3476368"/>
            <a:ext cx="9238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rgbClr val="CD6275"/>
                </a:solidFill>
                <a:latin typeface="+mn-ea"/>
              </a:rPr>
              <a:t>Negative</a:t>
            </a:r>
            <a:endParaRPr kumimoji="1" lang="ko-KR" altLang="en-US" sz="900" dirty="0">
              <a:solidFill>
                <a:srgbClr val="CD6275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D62F1F5-9FFB-654B-A262-B751441D6908}"/>
              </a:ext>
            </a:extLst>
          </p:cNvPr>
          <p:cNvSpPr/>
          <p:nvPr/>
        </p:nvSpPr>
        <p:spPr>
          <a:xfrm>
            <a:off x="1212588" y="3058315"/>
            <a:ext cx="1664209" cy="932688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7" name="그림 66" descr="친필, 폰트, 서예, 텍스트이(가) 표시된 사진&#10;&#10;자동 생성된 설명">
            <a:extLst>
              <a:ext uri="{FF2B5EF4-FFF2-40B4-BE49-F238E27FC236}">
                <a16:creationId xmlns:a16="http://schemas.microsoft.com/office/drawing/2014/main" id="{57C4B537-9E63-3049-A42C-0F04318FE3C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2" t="39456" r="60930" b="49850"/>
          <a:stretch/>
        </p:blipFill>
        <p:spPr>
          <a:xfrm>
            <a:off x="402956" y="1247222"/>
            <a:ext cx="719935" cy="658744"/>
          </a:xfrm>
          <a:prstGeom prst="rect">
            <a:avLst/>
          </a:prstGeom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437970D3-180E-814B-8B0D-B991CE16FE51}"/>
              </a:ext>
            </a:extLst>
          </p:cNvPr>
          <p:cNvGrpSpPr/>
          <p:nvPr/>
        </p:nvGrpSpPr>
        <p:grpSpPr>
          <a:xfrm>
            <a:off x="5359979" y="586727"/>
            <a:ext cx="6656728" cy="288000"/>
            <a:chOff x="5006685" y="586727"/>
            <a:chExt cx="6656728" cy="288000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3CBEC91-7E7F-3142-8941-F64EFD9C1761}"/>
                </a:ext>
              </a:extLst>
            </p:cNvPr>
            <p:cNvGrpSpPr/>
            <p:nvPr/>
          </p:nvGrpSpPr>
          <p:grpSpPr>
            <a:xfrm>
              <a:off x="6136431" y="586727"/>
              <a:ext cx="5526982" cy="288000"/>
              <a:chOff x="6136431" y="586727"/>
              <a:chExt cx="5526982" cy="288000"/>
            </a:xfrm>
          </p:grpSpPr>
          <p:sp>
            <p:nvSpPr>
              <p:cNvPr id="95" name="오각형[P] 17">
                <a:extLst>
                  <a:ext uri="{FF2B5EF4-FFF2-40B4-BE49-F238E27FC236}">
                    <a16:creationId xmlns:a16="http://schemas.microsoft.com/office/drawing/2014/main" id="{9CD3BB9E-D353-9341-B663-23E21E411274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모델링</a:t>
                </a:r>
              </a:p>
            </p:txBody>
          </p:sp>
          <p:sp>
            <p:nvSpPr>
              <p:cNvPr id="96" name="오각형[P] 19">
                <a:extLst>
                  <a:ext uri="{FF2B5EF4-FFF2-40B4-BE49-F238E27FC236}">
                    <a16:creationId xmlns:a16="http://schemas.microsoft.com/office/drawing/2014/main" id="{1A61E511-F9A1-564C-86ED-1BBE19696B84}"/>
                  </a:ext>
                </a:extLst>
              </p:cNvPr>
              <p:cNvSpPr/>
              <p:nvPr/>
            </p:nvSpPr>
            <p:spPr>
              <a:xfrm>
                <a:off x="9525669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고도화</a:t>
                </a:r>
              </a:p>
            </p:txBody>
          </p:sp>
          <p:sp>
            <p:nvSpPr>
              <p:cNvPr id="97" name="오각형[P] 21">
                <a:extLst>
                  <a:ext uri="{FF2B5EF4-FFF2-40B4-BE49-F238E27FC236}">
                    <a16:creationId xmlns:a16="http://schemas.microsoft.com/office/drawing/2014/main" id="{23AD9F9E-5CA8-8B4D-A86C-C8CE832F510A}"/>
                  </a:ext>
                </a:extLst>
              </p:cNvPr>
              <p:cNvSpPr/>
              <p:nvPr/>
            </p:nvSpPr>
            <p:spPr>
              <a:xfrm>
                <a:off x="1065541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확장 서비스</a:t>
                </a:r>
              </a:p>
            </p:txBody>
          </p:sp>
          <p:sp>
            <p:nvSpPr>
              <p:cNvPr id="98" name="오각형[P] 22">
                <a:extLst>
                  <a:ext uri="{FF2B5EF4-FFF2-40B4-BE49-F238E27FC236}">
                    <a16:creationId xmlns:a16="http://schemas.microsoft.com/office/drawing/2014/main" id="{1DC99961-3BE7-FA49-9C07-12B50C9F32E3}"/>
                  </a:ext>
                </a:extLst>
              </p:cNvPr>
              <p:cNvSpPr/>
              <p:nvPr/>
            </p:nvSpPr>
            <p:spPr>
              <a:xfrm>
                <a:off x="613643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모델 선정</a:t>
                </a:r>
              </a:p>
            </p:txBody>
          </p:sp>
          <p:sp>
            <p:nvSpPr>
              <p:cNvPr id="99" name="오각형[P] 15">
                <a:extLst>
                  <a:ext uri="{FF2B5EF4-FFF2-40B4-BE49-F238E27FC236}">
                    <a16:creationId xmlns:a16="http://schemas.microsoft.com/office/drawing/2014/main" id="{3BD0A426-5228-4545-AC3D-31EDE6039F9C}"/>
                  </a:ext>
                </a:extLst>
              </p:cNvPr>
              <p:cNvSpPr/>
              <p:nvPr/>
            </p:nvSpPr>
            <p:spPr>
              <a:xfrm>
                <a:off x="7266177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전처리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4" name="오각형[P] 22">
              <a:extLst>
                <a:ext uri="{FF2B5EF4-FFF2-40B4-BE49-F238E27FC236}">
                  <a16:creationId xmlns:a16="http://schemas.microsoft.com/office/drawing/2014/main" id="{FF25554C-8D54-FC46-A2D9-44D29B46B6FC}"/>
                </a:ext>
              </a:extLst>
            </p:cNvPr>
            <p:cNvSpPr/>
            <p:nvPr/>
          </p:nvSpPr>
          <p:spPr>
            <a:xfrm>
              <a:off x="50066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Overview</a:t>
              </a:r>
              <a:endPara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Group 8">
            <a:extLst>
              <a:ext uri="{FF2B5EF4-FFF2-40B4-BE49-F238E27FC236}">
                <a16:creationId xmlns:a16="http://schemas.microsoft.com/office/drawing/2014/main" id="{E2E1927E-BB4E-2349-8012-16B4BD1F0DAA}"/>
              </a:ext>
            </a:extLst>
          </p:cNvPr>
          <p:cNvSpPr txBox="1"/>
          <p:nvPr/>
        </p:nvSpPr>
        <p:spPr>
          <a:xfrm>
            <a:off x="640633" y="254042"/>
            <a:ext cx="1906624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확장 서비스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F4F0D7-FF1A-5041-B385-7C09E11DA3B4}"/>
              </a:ext>
            </a:extLst>
          </p:cNvPr>
          <p:cNvSpPr txBox="1"/>
          <p:nvPr/>
        </p:nvSpPr>
        <p:spPr>
          <a:xfrm>
            <a:off x="647700" y="1003300"/>
            <a:ext cx="815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뿐만 아니라 리뷰를 작성한 고객 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ID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검색 시</a:t>
            </a:r>
            <a:r>
              <a:rPr lang="en-US" altLang="ko-KR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</a:t>
            </a:r>
            <a:r>
              <a:rPr lang="ko-KR" altLang="en-US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고객의 가게에 대한 온도 및 유형 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284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oup 3">
            <a:extLst>
              <a:ext uri="{FF2B5EF4-FFF2-40B4-BE49-F238E27FC236}">
                <a16:creationId xmlns:a16="http://schemas.microsoft.com/office/drawing/2014/main" id="{C931F62E-B857-6FEB-E6E4-56C4255B344B}"/>
              </a:ext>
            </a:extLst>
          </p:cNvPr>
          <p:cNvSpPr/>
          <p:nvPr/>
        </p:nvSpPr>
        <p:spPr>
          <a:xfrm>
            <a:off x="1174115" y="1281430"/>
            <a:ext cx="3276600" cy="5594350"/>
          </a:xfrm>
          <a:prstGeom prst="rect">
            <a:avLst/>
          </a:prstGeom>
          <a:solidFill>
            <a:srgbClr val="4F9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Group 7">
            <a:extLst>
              <a:ext uri="{FF2B5EF4-FFF2-40B4-BE49-F238E27FC236}">
                <a16:creationId xmlns:a16="http://schemas.microsoft.com/office/drawing/2014/main" id="{29993E80-4F8E-81AA-2088-1CC86D6926C5}"/>
              </a:ext>
            </a:extLst>
          </p:cNvPr>
          <p:cNvSpPr txBox="1"/>
          <p:nvPr/>
        </p:nvSpPr>
        <p:spPr>
          <a:xfrm>
            <a:off x="1359535" y="1661795"/>
            <a:ext cx="2552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rgbClr val="D4F3F2"/>
                </a:solidFill>
                <a:latin typeface="+mj-ea"/>
                <a:ea typeface="+mj-ea"/>
              </a:rPr>
              <a:t>PART 4</a:t>
            </a:r>
          </a:p>
        </p:txBody>
      </p:sp>
      <p:sp>
        <p:nvSpPr>
          <p:cNvPr id="6" name="Group 27">
            <a:extLst>
              <a:ext uri="{FF2B5EF4-FFF2-40B4-BE49-F238E27FC236}">
                <a16:creationId xmlns:a16="http://schemas.microsoft.com/office/drawing/2014/main" id="{589C8515-3850-AE94-D87A-EAE342931B36}"/>
              </a:ext>
            </a:extLst>
          </p:cNvPr>
          <p:cNvSpPr txBox="1"/>
          <p:nvPr/>
        </p:nvSpPr>
        <p:spPr>
          <a:xfrm>
            <a:off x="1359535" y="2576830"/>
            <a:ext cx="2867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+mj-ea"/>
                <a:ea typeface="+mj-ea"/>
              </a:rPr>
              <a:t>시현 및 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6EEA11C-07FF-ED83-DD8E-1312998C8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48489"/>
              </p:ext>
            </p:extLst>
          </p:nvPr>
        </p:nvGraphicFramePr>
        <p:xfrm>
          <a:off x="5246338" y="2095500"/>
          <a:ext cx="6082062" cy="2890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031">
                  <a:extLst>
                    <a:ext uri="{9D8B030D-6E8A-4147-A177-3AD203B41FA5}">
                      <a16:colId xmlns:a16="http://schemas.microsoft.com/office/drawing/2014/main" val="276520941"/>
                    </a:ext>
                  </a:extLst>
                </a:gridCol>
                <a:gridCol w="3041031">
                  <a:extLst>
                    <a:ext uri="{9D8B030D-6E8A-4147-A177-3AD203B41FA5}">
                      <a16:colId xmlns:a16="http://schemas.microsoft.com/office/drawing/2014/main" val="4052089552"/>
                    </a:ext>
                  </a:extLst>
                </a:gridCol>
              </a:tblGrid>
              <a:tr h="57812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500" kern="120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서비스 시현</a:t>
                      </a:r>
                      <a:endParaRPr lang="en-US" altLang="ko-KR" sz="1500" kern="120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483615"/>
                  </a:ext>
                </a:extLst>
              </a:tr>
              <a:tr h="57812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500" dirty="0">
                          <a:latin typeface="+mj-ea"/>
                          <a:ea typeface="+mj-ea"/>
                        </a:rPr>
                        <a:t>Q&amp;A</a:t>
                      </a:r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302554"/>
                  </a:ext>
                </a:extLst>
              </a:tr>
              <a:tr h="57812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500" dirty="0">
                          <a:latin typeface="+mj-ea"/>
                          <a:ea typeface="+mj-ea"/>
                        </a:rPr>
                        <a:t>참고문헌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793885"/>
                  </a:ext>
                </a:extLst>
              </a:tr>
              <a:tr h="57812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en-US" altLang="ko-KR" sz="15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Thanks to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763550"/>
                  </a:ext>
                </a:extLst>
              </a:tr>
              <a:tr h="57812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altLang="ko-KR" sz="15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>
                        <a:latin typeface="+mj-ea"/>
                        <a:ea typeface="+mj-ea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8178800"/>
                  </a:ext>
                </a:extLst>
              </a:tr>
            </a:tbl>
          </a:graphicData>
        </a:graphic>
      </p:graphicFrame>
      <p:sp>
        <p:nvSpPr>
          <p:cNvPr id="7" name="Group 22">
            <a:extLst>
              <a:ext uri="{FF2B5EF4-FFF2-40B4-BE49-F238E27FC236}">
                <a16:creationId xmlns:a16="http://schemas.microsoft.com/office/drawing/2014/main" id="{E6D6B8B2-070F-0B48-805A-FD6CDF219EA1}"/>
              </a:ext>
            </a:extLst>
          </p:cNvPr>
          <p:cNvSpPr/>
          <p:nvPr/>
        </p:nvSpPr>
        <p:spPr>
          <a:xfrm>
            <a:off x="283210" y="419099"/>
            <a:ext cx="11626215" cy="6136005"/>
          </a:xfrm>
          <a:prstGeom prst="rect">
            <a:avLst/>
          </a:prstGeom>
          <a:noFill/>
          <a:ln w="31750">
            <a:solidFill>
              <a:srgbClr val="4F9A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7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서비스 시현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A33855-BAA8-6243-B2A8-B0031BC664AB}"/>
              </a:ext>
            </a:extLst>
          </p:cNvPr>
          <p:cNvGrpSpPr/>
          <p:nvPr/>
        </p:nvGrpSpPr>
        <p:grpSpPr>
          <a:xfrm>
            <a:off x="7264979" y="586727"/>
            <a:ext cx="4498838" cy="288000"/>
            <a:chOff x="4905085" y="586727"/>
            <a:chExt cx="4498838" cy="28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9019CEA-79D8-5844-94E9-89AC664C2F07}"/>
                </a:ext>
              </a:extLst>
            </p:cNvPr>
            <p:cNvGrpSpPr/>
            <p:nvPr/>
          </p:nvGrpSpPr>
          <p:grpSpPr>
            <a:xfrm>
              <a:off x="6068698" y="586727"/>
              <a:ext cx="3335225" cy="288000"/>
              <a:chOff x="6068698" y="586727"/>
              <a:chExt cx="3335225" cy="288000"/>
            </a:xfrm>
          </p:grpSpPr>
          <p:sp>
            <p:nvSpPr>
              <p:cNvPr id="7" name="오각형[P] 17">
                <a:extLst>
                  <a:ext uri="{FF2B5EF4-FFF2-40B4-BE49-F238E27FC236}">
                    <a16:creationId xmlns:a16="http://schemas.microsoft.com/office/drawing/2014/main" id="{9172BB63-7692-1F4D-BFED-480B85556B93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Thanks to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오각형[P] 22">
                <a:extLst>
                  <a:ext uri="{FF2B5EF4-FFF2-40B4-BE49-F238E27FC236}">
                    <a16:creationId xmlns:a16="http://schemas.microsoft.com/office/drawing/2014/main" id="{4ED54EB9-AB94-6248-8BB1-8D9B5E8FD047}"/>
                  </a:ext>
                </a:extLst>
              </p:cNvPr>
              <p:cNvSpPr/>
              <p:nvPr/>
            </p:nvSpPr>
            <p:spPr>
              <a:xfrm>
                <a:off x="6068698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Q&amp;A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오각형[P] 15">
                <a:extLst>
                  <a:ext uri="{FF2B5EF4-FFF2-40B4-BE49-F238E27FC236}">
                    <a16:creationId xmlns:a16="http://schemas.microsoft.com/office/drawing/2014/main" id="{75199562-13C5-C141-A4CE-A9315461F623}"/>
                  </a:ext>
                </a:extLst>
              </p:cNvPr>
              <p:cNvSpPr/>
              <p:nvPr/>
            </p:nvSpPr>
            <p:spPr>
              <a:xfrm>
                <a:off x="723231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참고 문헌</a:t>
                </a:r>
              </a:p>
            </p:txBody>
          </p:sp>
        </p:grpSp>
        <p:sp>
          <p:nvSpPr>
            <p:cNvPr id="6" name="오각형[P] 22">
              <a:extLst>
                <a:ext uri="{FF2B5EF4-FFF2-40B4-BE49-F238E27FC236}">
                  <a16:creationId xmlns:a16="http://schemas.microsoft.com/office/drawing/2014/main" id="{ADEB1B4A-1F96-4342-A140-B39891125C8C}"/>
                </a:ext>
              </a:extLst>
            </p:cNvPr>
            <p:cNvSpPr/>
            <p:nvPr/>
          </p:nvSpPr>
          <p:spPr>
            <a:xfrm>
              <a:off x="4905085" y="586727"/>
              <a:ext cx="1008000" cy="288000"/>
            </a:xfrm>
            <a:prstGeom prst="homePlate">
              <a:avLst>
                <a:gd name="adj" fmla="val 0"/>
              </a:avLst>
            </a:prstGeom>
            <a:solidFill>
              <a:srgbClr val="2AC1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bg1"/>
                  </a:solidFill>
                </a:rPr>
                <a:t>서비스 시현</a:t>
              </a:r>
            </a:p>
          </p:txBody>
        </p:sp>
      </p:grpSp>
      <p:sp>
        <p:nvSpPr>
          <p:cNvPr id="12" name="Group 8">
            <a:extLst>
              <a:ext uri="{FF2B5EF4-FFF2-40B4-BE49-F238E27FC236}">
                <a16:creationId xmlns:a16="http://schemas.microsoft.com/office/drawing/2014/main" id="{4A527BF5-2321-8E4F-BB0D-C379B7EC3A60}"/>
              </a:ext>
            </a:extLst>
          </p:cNvPr>
          <p:cNvSpPr txBox="1"/>
          <p:nvPr/>
        </p:nvSpPr>
        <p:spPr>
          <a:xfrm>
            <a:off x="2553832" y="2497492"/>
            <a:ext cx="7039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000" b="1" dirty="0">
                <a:solidFill>
                  <a:srgbClr val="2B5656"/>
                </a:solidFill>
                <a:latin typeface="+mj-ea"/>
                <a:ea typeface="+mj-ea"/>
                <a:cs typeface="KoPubWorldDotum Bold" pitchFamily="2" charset="-127"/>
              </a:rPr>
              <a:t>서비스 시현</a:t>
            </a:r>
            <a:endParaRPr lang="en-US" altLang="zh-CN" sz="6000" b="1" dirty="0">
              <a:solidFill>
                <a:srgbClr val="2B5656"/>
              </a:solidFill>
              <a:latin typeface="+mj-ea"/>
              <a:ea typeface="+mj-ea"/>
              <a:cs typeface="KoPubWorld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302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roup 8">
            <a:extLst>
              <a:ext uri="{FF2B5EF4-FFF2-40B4-BE49-F238E27FC236}">
                <a16:creationId xmlns:a16="http://schemas.microsoft.com/office/drawing/2014/main" id="{BFACCB81-6BFE-F44F-9451-2D42F1672691}"/>
              </a:ext>
            </a:extLst>
          </p:cNvPr>
          <p:cNvSpPr txBox="1"/>
          <p:nvPr/>
        </p:nvSpPr>
        <p:spPr>
          <a:xfrm>
            <a:off x="640634" y="254042"/>
            <a:ext cx="1247802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Q&amp;A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B9BEA1-D7C2-4F4D-B29E-3420A1A622B1}"/>
              </a:ext>
            </a:extLst>
          </p:cNvPr>
          <p:cNvGrpSpPr/>
          <p:nvPr/>
        </p:nvGrpSpPr>
        <p:grpSpPr>
          <a:xfrm>
            <a:off x="7264979" y="586727"/>
            <a:ext cx="4498838" cy="288000"/>
            <a:chOff x="4905085" y="586727"/>
            <a:chExt cx="4498838" cy="28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3E6B528-34A8-7C4C-8FC7-EF26371B3B4D}"/>
                </a:ext>
              </a:extLst>
            </p:cNvPr>
            <p:cNvGrpSpPr/>
            <p:nvPr/>
          </p:nvGrpSpPr>
          <p:grpSpPr>
            <a:xfrm>
              <a:off x="6068698" y="586727"/>
              <a:ext cx="3335225" cy="288000"/>
              <a:chOff x="6068698" y="586727"/>
              <a:chExt cx="3335225" cy="288000"/>
            </a:xfrm>
          </p:grpSpPr>
          <p:sp>
            <p:nvSpPr>
              <p:cNvPr id="14" name="오각형[P] 17">
                <a:extLst>
                  <a:ext uri="{FF2B5EF4-FFF2-40B4-BE49-F238E27FC236}">
                    <a16:creationId xmlns:a16="http://schemas.microsoft.com/office/drawing/2014/main" id="{6942C33E-2934-0A4C-8C39-7199BC747BF3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Thanks to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오각형[P] 22">
                <a:extLst>
                  <a:ext uri="{FF2B5EF4-FFF2-40B4-BE49-F238E27FC236}">
                    <a16:creationId xmlns:a16="http://schemas.microsoft.com/office/drawing/2014/main" id="{7740D054-4B5F-4A41-971D-41BAE1BACF23}"/>
                  </a:ext>
                </a:extLst>
              </p:cNvPr>
              <p:cNvSpPr/>
              <p:nvPr/>
            </p:nvSpPr>
            <p:spPr>
              <a:xfrm>
                <a:off x="6068698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bg1"/>
                    </a:solidFill>
                  </a:rPr>
                  <a:t>Q&amp;A</a:t>
                </a:r>
                <a:endParaRPr kumimoji="1"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오각형[P] 15">
                <a:extLst>
                  <a:ext uri="{FF2B5EF4-FFF2-40B4-BE49-F238E27FC236}">
                    <a16:creationId xmlns:a16="http://schemas.microsoft.com/office/drawing/2014/main" id="{795208FF-3B90-3241-B239-10AF4139B390}"/>
                  </a:ext>
                </a:extLst>
              </p:cNvPr>
              <p:cNvSpPr/>
              <p:nvPr/>
            </p:nvSpPr>
            <p:spPr>
              <a:xfrm>
                <a:off x="723231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참고 문헌</a:t>
                </a:r>
              </a:p>
            </p:txBody>
          </p:sp>
        </p:grpSp>
        <p:sp>
          <p:nvSpPr>
            <p:cNvPr id="13" name="오각형[P] 22">
              <a:extLst>
                <a:ext uri="{FF2B5EF4-FFF2-40B4-BE49-F238E27FC236}">
                  <a16:creationId xmlns:a16="http://schemas.microsoft.com/office/drawing/2014/main" id="{648D4288-78A4-9B41-B07E-CD634E0925C8}"/>
                </a:ext>
              </a:extLst>
            </p:cNvPr>
            <p:cNvSpPr/>
            <p:nvPr/>
          </p:nvSpPr>
          <p:spPr>
            <a:xfrm>
              <a:off x="49050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시현</a:t>
              </a:r>
            </a:p>
          </p:txBody>
        </p:sp>
      </p:grpSp>
      <p:sp>
        <p:nvSpPr>
          <p:cNvPr id="17" name="Group 8">
            <a:extLst>
              <a:ext uri="{FF2B5EF4-FFF2-40B4-BE49-F238E27FC236}">
                <a16:creationId xmlns:a16="http://schemas.microsoft.com/office/drawing/2014/main" id="{D4381D49-C73F-A042-A84F-FA949C423B4B}"/>
              </a:ext>
            </a:extLst>
          </p:cNvPr>
          <p:cNvSpPr txBox="1"/>
          <p:nvPr/>
        </p:nvSpPr>
        <p:spPr>
          <a:xfrm>
            <a:off x="2553832" y="2497492"/>
            <a:ext cx="7039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0" b="1" dirty="0">
                <a:solidFill>
                  <a:srgbClr val="2B5656"/>
                </a:solidFill>
                <a:latin typeface="+mj-ea"/>
                <a:ea typeface="+mj-ea"/>
                <a:cs typeface="KoPubWorldDotum Bold" pitchFamily="2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69085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6649DDD-EC86-2BA5-CE7A-30E9D8E5FCD9}"/>
              </a:ext>
            </a:extLst>
          </p:cNvPr>
          <p:cNvSpPr txBox="1"/>
          <p:nvPr/>
        </p:nvSpPr>
        <p:spPr>
          <a:xfrm>
            <a:off x="5470072" y="4356152"/>
            <a:ext cx="6383890" cy="2008242"/>
          </a:xfrm>
          <a:prstGeom prst="rect">
            <a:avLst/>
          </a:prstGeom>
          <a:noFill/>
          <a:ln w="12700">
            <a:solidFill>
              <a:srgbClr val="4F9A97"/>
            </a:solidFill>
          </a:ln>
        </p:spPr>
        <p:txBody>
          <a:bodyPr wrap="square" lIns="0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+mn-lt"/>
              </a:rPr>
              <a:t>A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: GPT</a:t>
            </a:r>
            <a:r>
              <a:rPr lang="ko-KR" altLang="en-US" sz="1200" dirty="0" err="1">
                <a:latin typeface="+mn-lt"/>
              </a:rPr>
              <a:t>를</a:t>
            </a:r>
            <a:r>
              <a:rPr lang="ko-KR" altLang="en-US" sz="1200" dirty="0">
                <a:latin typeface="+mn-lt"/>
              </a:rPr>
              <a:t> 통한 </a:t>
            </a:r>
            <a:r>
              <a:rPr lang="ko-KR" altLang="en-US" sz="1200" dirty="0" err="1">
                <a:latin typeface="+mn-lt"/>
              </a:rPr>
              <a:t>부정데이터</a:t>
            </a:r>
            <a:r>
              <a:rPr lang="ko-KR" altLang="en-US" sz="1200" dirty="0">
                <a:latin typeface="+mn-lt"/>
              </a:rPr>
              <a:t> 증강 이외에도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단순 데이터 복제를 통한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resample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증강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EDA(Easy Data Augmentation)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증강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기법 중 </a:t>
            </a:r>
            <a:r>
              <a:rPr lang="de-DE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RS(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랜덤 위치 변경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)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및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de-DE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RD(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랜덤 삭제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)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증강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</a:t>
            </a:r>
            <a:r>
              <a:rPr lang="ko-KR" altLang="en-US" sz="12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역번역을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통한 증강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,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부정 문장의 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paraphrase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사전학습모델을 통한 증강 기법 등</a:t>
            </a:r>
            <a:r>
              <a:rPr lang="ko-KR" altLang="en-US" sz="1200" dirty="0">
                <a:latin typeface="+mn-lt"/>
              </a:rPr>
              <a:t>을 활용해보았습니다</a:t>
            </a:r>
            <a:r>
              <a:rPr lang="en-US" altLang="ko-KR" sz="1200" dirty="0">
                <a:latin typeface="+mn-lt"/>
              </a:rPr>
              <a:t>. </a:t>
            </a:r>
          </a:p>
          <a:p>
            <a:pPr marL="144000">
              <a:lnSpc>
                <a:spcPct val="150000"/>
              </a:lnSpc>
            </a:pPr>
            <a:r>
              <a:rPr lang="ko-KR" altLang="en-US" sz="1200" dirty="0">
                <a:latin typeface="+mn-lt"/>
              </a:rPr>
              <a:t>그러나 답변을 직접 생성하는 저희 서비스의 특성상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증강의 </a:t>
            </a:r>
            <a:r>
              <a:rPr lang="ko-KR" altLang="en-US" sz="1200" dirty="0" err="1">
                <a:latin typeface="+mn-lt"/>
              </a:rPr>
              <a:t>갯수가</a:t>
            </a:r>
            <a:r>
              <a:rPr lang="ko-KR" altLang="en-US" sz="1200" dirty="0">
                <a:latin typeface="+mn-lt"/>
              </a:rPr>
              <a:t> 문장당 </a:t>
            </a:r>
            <a:r>
              <a:rPr lang="en-US" altLang="ko-KR" sz="1200" dirty="0">
                <a:latin typeface="+mn-lt"/>
              </a:rPr>
              <a:t>2~3</a:t>
            </a:r>
            <a:r>
              <a:rPr lang="ko-KR" altLang="en-US" sz="1200" dirty="0">
                <a:latin typeface="+mn-lt"/>
              </a:rPr>
              <a:t>개로 제한되거나</a:t>
            </a:r>
            <a:r>
              <a:rPr lang="en-US" altLang="ko-KR" sz="1200" dirty="0">
                <a:latin typeface="+mn-lt"/>
              </a:rPr>
              <a:t>, EDA</a:t>
            </a:r>
            <a:r>
              <a:rPr lang="ko-KR" altLang="en-US" sz="1200" dirty="0">
                <a:latin typeface="+mn-lt"/>
              </a:rPr>
              <a:t>나 </a:t>
            </a:r>
            <a:r>
              <a:rPr lang="ko-KR" altLang="en-US" sz="1200" dirty="0" err="1">
                <a:latin typeface="+mn-lt"/>
              </a:rPr>
              <a:t>역번역의</a:t>
            </a:r>
            <a:r>
              <a:rPr lang="ko-KR" altLang="en-US" sz="1200" dirty="0">
                <a:latin typeface="+mn-lt"/>
              </a:rPr>
              <a:t> 경우 자연스러운 문장 생성에 저해되는 현상</a:t>
            </a:r>
            <a:r>
              <a:rPr lang="en-US" altLang="ko-KR" sz="1200" dirty="0">
                <a:latin typeface="+mn-lt"/>
              </a:rPr>
              <a:t>, resample</a:t>
            </a:r>
            <a:r>
              <a:rPr lang="ko-KR" altLang="en-US" sz="1200" dirty="0">
                <a:latin typeface="+mn-lt"/>
              </a:rPr>
              <a:t>의 경우 </a:t>
            </a:r>
            <a:r>
              <a:rPr lang="ko-KR" altLang="en-US" sz="1200" dirty="0" err="1">
                <a:latin typeface="+mn-lt"/>
              </a:rPr>
              <a:t>과적합</a:t>
            </a:r>
            <a:r>
              <a:rPr lang="ko-KR" altLang="en-US" sz="1200" dirty="0">
                <a:latin typeface="+mn-lt"/>
              </a:rPr>
              <a:t> 현상을 보완하기 위해 최종적으로 </a:t>
            </a:r>
            <a:r>
              <a:rPr lang="en-US" altLang="ko-KR" sz="1200" dirty="0">
                <a:latin typeface="+mn-lt"/>
              </a:rPr>
              <a:t>GPT</a:t>
            </a:r>
            <a:r>
              <a:rPr lang="ko-KR" altLang="en-US" sz="1200" dirty="0" err="1">
                <a:latin typeface="+mn-lt"/>
              </a:rPr>
              <a:t>를</a:t>
            </a:r>
            <a:r>
              <a:rPr lang="ko-KR" altLang="en-US" sz="1200" dirty="0">
                <a:latin typeface="+mn-lt"/>
              </a:rPr>
              <a:t> 활용하여 긍정 문장들을 부정 문장으로 변환하는 기법을 </a:t>
            </a:r>
            <a:r>
              <a:rPr lang="ko-KR" altLang="en-US" sz="1200" dirty="0" err="1">
                <a:latin typeface="+mn-lt"/>
              </a:rPr>
              <a:t>채택및</a:t>
            </a:r>
            <a:r>
              <a:rPr lang="ko-KR" altLang="en-US" sz="1200" dirty="0">
                <a:latin typeface="+mn-lt"/>
              </a:rPr>
              <a:t> 활용 하였습니다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6" name="이등변 삼각형 43">
            <a:extLst>
              <a:ext uri="{FF2B5EF4-FFF2-40B4-BE49-F238E27FC236}">
                <a16:creationId xmlns:a16="http://schemas.microsoft.com/office/drawing/2014/main" id="{2AF865C8-2496-C46F-9A30-162C25F89E2B}"/>
              </a:ext>
            </a:extLst>
          </p:cNvPr>
          <p:cNvSpPr/>
          <p:nvPr/>
        </p:nvSpPr>
        <p:spPr>
          <a:xfrm rot="5400000">
            <a:off x="4826485" y="2132274"/>
            <a:ext cx="645140" cy="413432"/>
          </a:xfrm>
          <a:prstGeom prst="triangle">
            <a:avLst>
              <a:gd name="adj" fmla="val 48863"/>
            </a:avLst>
          </a:prstGeom>
          <a:solidFill>
            <a:srgbClr val="2AC1B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8E6119-4AEF-9943-9D80-86A6A8AE74BE}"/>
              </a:ext>
            </a:extLst>
          </p:cNvPr>
          <p:cNvSpPr/>
          <p:nvPr/>
        </p:nvSpPr>
        <p:spPr>
          <a:xfrm>
            <a:off x="692462" y="4356152"/>
            <a:ext cx="4160880" cy="620377"/>
          </a:xfrm>
          <a:prstGeom prst="rect">
            <a:avLst/>
          </a:prstGeom>
          <a:noFill/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: GPT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부정 증강 외에 다른 증강 기법도 사용해 보았는지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오각형[P] 22">
            <a:extLst>
              <a:ext uri="{FF2B5EF4-FFF2-40B4-BE49-F238E27FC236}">
                <a16:creationId xmlns:a16="http://schemas.microsoft.com/office/drawing/2014/main" id="{EB065A3A-9EA3-A64D-AC54-5833D850D82F}"/>
              </a:ext>
            </a:extLst>
          </p:cNvPr>
          <p:cNvSpPr/>
          <p:nvPr/>
        </p:nvSpPr>
        <p:spPr>
          <a:xfrm>
            <a:off x="708446" y="1429787"/>
            <a:ext cx="1463253" cy="366355"/>
          </a:xfrm>
          <a:prstGeom prst="homePlate">
            <a:avLst>
              <a:gd name="adj" fmla="val 0"/>
            </a:avLst>
          </a:prstGeom>
          <a:solidFill>
            <a:srgbClr val="2AC1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chemeClr val="bg1"/>
                </a:solidFill>
              </a:rPr>
              <a:t>답변 생성 서비스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AAA43-39D8-E64F-B24F-5F257F807340}"/>
              </a:ext>
            </a:extLst>
          </p:cNvPr>
          <p:cNvSpPr txBox="1"/>
          <p:nvPr/>
        </p:nvSpPr>
        <p:spPr>
          <a:xfrm>
            <a:off x="5470072" y="2016420"/>
            <a:ext cx="6383890" cy="2008242"/>
          </a:xfrm>
          <a:prstGeom prst="rect">
            <a:avLst/>
          </a:prstGeom>
          <a:noFill/>
          <a:ln w="12700">
            <a:solidFill>
              <a:srgbClr val="4F9A97"/>
            </a:solidFill>
          </a:ln>
        </p:spPr>
        <p:txBody>
          <a:bodyPr wrap="square" lIns="0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+mn-lt"/>
              </a:rPr>
              <a:t>A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: </a:t>
            </a:r>
            <a:r>
              <a:rPr lang="ko-KR" altLang="en-US" sz="1200" dirty="0" err="1">
                <a:latin typeface="+mn-lt"/>
              </a:rPr>
              <a:t>사전학습</a:t>
            </a:r>
            <a:r>
              <a:rPr lang="ko-KR" altLang="en-US" sz="1200" dirty="0">
                <a:latin typeface="+mn-lt"/>
              </a:rPr>
              <a:t> 모델로는 한국어 자연어 생성 기능을 지원하는 </a:t>
            </a:r>
            <a:r>
              <a:rPr lang="en-US" altLang="ko-KR" sz="1200" dirty="0">
                <a:latin typeface="+mn-lt"/>
              </a:rPr>
              <a:t>Text Generation </a:t>
            </a:r>
            <a:r>
              <a:rPr lang="ko-KR" altLang="en-US" sz="1200" dirty="0">
                <a:latin typeface="+mn-lt"/>
              </a:rPr>
              <a:t>및 </a:t>
            </a:r>
            <a:r>
              <a:rPr lang="en-US" altLang="ko-KR" sz="1200" dirty="0">
                <a:latin typeface="+mn-lt"/>
              </a:rPr>
              <a:t>Chatbot </a:t>
            </a:r>
            <a:r>
              <a:rPr lang="ko-KR" altLang="en-US" sz="1200" dirty="0">
                <a:latin typeface="+mn-lt"/>
              </a:rPr>
              <a:t>모델 약 </a:t>
            </a:r>
            <a:r>
              <a:rPr lang="en-US" altLang="ko-KR" sz="1200" dirty="0">
                <a:latin typeface="+mn-lt"/>
              </a:rPr>
              <a:t>10</a:t>
            </a:r>
            <a:r>
              <a:rPr lang="ko-KR" altLang="en-US" sz="1200" dirty="0" err="1">
                <a:latin typeface="+mn-lt"/>
              </a:rPr>
              <a:t>개로부터</a:t>
            </a:r>
            <a:r>
              <a:rPr lang="ko-KR" altLang="en-US" sz="1200" dirty="0">
                <a:latin typeface="+mn-lt"/>
              </a:rPr>
              <a:t> 답변 생성을 시도하였으나</a:t>
            </a:r>
            <a:r>
              <a:rPr lang="en-US" altLang="ko-KR" sz="1200" dirty="0">
                <a:latin typeface="+mn-lt"/>
              </a:rPr>
              <a:t>, LLM(Large Language Model)</a:t>
            </a:r>
            <a:r>
              <a:rPr lang="ko-KR" altLang="en-US" sz="1200" dirty="0">
                <a:latin typeface="+mn-lt"/>
              </a:rPr>
              <a:t> 활용 대비 컴퓨터 비용 및 추론 속도를 고려하여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최종 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3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개의 모델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(KoGPT2, </a:t>
            </a:r>
            <a:r>
              <a:rPr lang="en-US" altLang="ko-KR" sz="12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EasthShin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/Youth_Chatbot_Kogpt2-base,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LSTM/GRU)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을 후보로 고려</a:t>
            </a:r>
            <a:r>
              <a:rPr lang="ko-KR" altLang="en-US" sz="1200" dirty="0">
                <a:latin typeface="+mn-lt"/>
              </a:rPr>
              <a:t>하였습니다</a:t>
            </a:r>
            <a:r>
              <a:rPr lang="en-US" altLang="ko-KR" sz="1200" dirty="0">
                <a:latin typeface="+mn-lt"/>
              </a:rPr>
              <a:t>. </a:t>
            </a:r>
          </a:p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+mn-lt"/>
              </a:rPr>
              <a:t>KoGPT2</a:t>
            </a:r>
            <a:r>
              <a:rPr lang="ko-KR" altLang="en-US" sz="1200" dirty="0" err="1">
                <a:latin typeface="+mn-lt"/>
              </a:rPr>
              <a:t>를</a:t>
            </a:r>
            <a:r>
              <a:rPr lang="ko-KR" altLang="en-US" sz="1200" dirty="0">
                <a:latin typeface="+mn-lt"/>
              </a:rPr>
              <a:t> 청소년 </a:t>
            </a:r>
            <a:r>
              <a:rPr lang="ko-KR" altLang="en-US" sz="1200" dirty="0" err="1">
                <a:latin typeface="+mn-lt"/>
              </a:rPr>
              <a:t>상담용으로</a:t>
            </a:r>
            <a:r>
              <a:rPr lang="ko-KR" altLang="en-US" sz="1200" dirty="0">
                <a:latin typeface="+mn-lt"/>
              </a:rPr>
              <a:t> 공감에 </a:t>
            </a:r>
            <a:r>
              <a:rPr lang="ko-KR" altLang="en-US" sz="1200" dirty="0" err="1">
                <a:latin typeface="+mn-lt"/>
              </a:rPr>
              <a:t>초점맞춰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fine-tuning</a:t>
            </a:r>
            <a:r>
              <a:rPr lang="ko-KR" altLang="en-US" sz="1200" dirty="0">
                <a:latin typeface="+mn-lt"/>
              </a:rPr>
              <a:t>한 </a:t>
            </a:r>
            <a:r>
              <a:rPr lang="en-US" altLang="ko-KR" sz="1200" dirty="0" err="1">
                <a:latin typeface="+mn-lt"/>
              </a:rPr>
              <a:t>EasthShin</a:t>
            </a:r>
            <a:r>
              <a:rPr lang="ko-KR" altLang="en-US" sz="1200" dirty="0">
                <a:latin typeface="+mn-lt"/>
              </a:rPr>
              <a:t>모델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저희가 크롤링한 </a:t>
            </a:r>
            <a:r>
              <a:rPr lang="ko-KR" altLang="en-US" sz="1200" dirty="0" err="1">
                <a:latin typeface="+mn-lt"/>
              </a:rPr>
              <a:t>요기요</a:t>
            </a:r>
            <a:r>
              <a:rPr lang="ko-KR" altLang="en-US" sz="1200" dirty="0">
                <a:latin typeface="+mn-lt"/>
              </a:rPr>
              <a:t> 데이터로만 학습시킨 </a:t>
            </a:r>
            <a:r>
              <a:rPr lang="en-US" altLang="ko-KR" sz="1200" dirty="0">
                <a:latin typeface="+mn-lt"/>
              </a:rPr>
              <a:t>LSTM/GRU </a:t>
            </a:r>
            <a:r>
              <a:rPr lang="ko-KR" altLang="en-US" sz="1200" dirty="0">
                <a:latin typeface="+mn-lt"/>
              </a:rPr>
              <a:t>모델보다는 기본 </a:t>
            </a:r>
            <a:r>
              <a:rPr lang="en-US" altLang="ko-KR" sz="1200" dirty="0">
                <a:latin typeface="+mn-lt"/>
              </a:rPr>
              <a:t>KoGPT2</a:t>
            </a:r>
            <a:r>
              <a:rPr lang="ko-KR" altLang="en-US" sz="1200" dirty="0">
                <a:latin typeface="+mn-lt"/>
              </a:rPr>
              <a:t>의 </a:t>
            </a:r>
            <a:r>
              <a:rPr lang="ko-KR" altLang="en-US" sz="1200" dirty="0" err="1">
                <a:latin typeface="+mn-lt"/>
              </a:rPr>
              <a:t>사전학습</a:t>
            </a:r>
            <a:r>
              <a:rPr lang="ko-KR" altLang="en-US" sz="1200" dirty="0">
                <a:latin typeface="+mn-lt"/>
              </a:rPr>
              <a:t> 모델을 활용 및 </a:t>
            </a:r>
            <a:r>
              <a:rPr lang="en-US" altLang="ko-KR" sz="1200" dirty="0">
                <a:latin typeface="+mn-lt"/>
              </a:rPr>
              <a:t>fine-tuning</a:t>
            </a:r>
            <a:r>
              <a:rPr lang="ko-KR" altLang="en-US" sz="1200" dirty="0">
                <a:latin typeface="+mn-lt"/>
              </a:rPr>
              <a:t>한 모델의 성능이 </a:t>
            </a:r>
            <a:r>
              <a:rPr lang="ko-KR" altLang="en-US" sz="1200" dirty="0" err="1">
                <a:latin typeface="+mn-lt"/>
              </a:rPr>
              <a:t>과적합</a:t>
            </a:r>
            <a:r>
              <a:rPr lang="ko-KR" altLang="en-US" sz="1200" dirty="0">
                <a:latin typeface="+mn-lt"/>
              </a:rPr>
              <a:t> 없고 자연스러운 문장 생성으로 가장 좋다고 판단되었습니다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5F9382-FB7D-BB42-80AC-65043926D92E}"/>
              </a:ext>
            </a:extLst>
          </p:cNvPr>
          <p:cNvSpPr/>
          <p:nvPr/>
        </p:nvSpPr>
        <p:spPr>
          <a:xfrm>
            <a:off x="692462" y="2016420"/>
            <a:ext cx="4178476" cy="620377"/>
          </a:xfrm>
          <a:prstGeom prst="rect">
            <a:avLst/>
          </a:prstGeom>
          <a:noFill/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답변 생성을 위해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KoGPT2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이외에 고려된 다른 모델은 없었나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이등변 삼각형 43">
            <a:extLst>
              <a:ext uri="{FF2B5EF4-FFF2-40B4-BE49-F238E27FC236}">
                <a16:creationId xmlns:a16="http://schemas.microsoft.com/office/drawing/2014/main" id="{F6D3CD1E-1B67-4D40-BB43-5C2431D53ED7}"/>
              </a:ext>
            </a:extLst>
          </p:cNvPr>
          <p:cNvSpPr/>
          <p:nvPr/>
        </p:nvSpPr>
        <p:spPr>
          <a:xfrm rot="5400000">
            <a:off x="4826485" y="4472006"/>
            <a:ext cx="645140" cy="413432"/>
          </a:xfrm>
          <a:prstGeom prst="triangle">
            <a:avLst>
              <a:gd name="adj" fmla="val 48863"/>
            </a:avLst>
          </a:prstGeom>
          <a:solidFill>
            <a:srgbClr val="2AC1B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roup 8">
            <a:extLst>
              <a:ext uri="{FF2B5EF4-FFF2-40B4-BE49-F238E27FC236}">
                <a16:creationId xmlns:a16="http://schemas.microsoft.com/office/drawing/2014/main" id="{C6DB5E19-5A5A-F943-BE99-E407534965A4}"/>
              </a:ext>
            </a:extLst>
          </p:cNvPr>
          <p:cNvSpPr txBox="1"/>
          <p:nvPr/>
        </p:nvSpPr>
        <p:spPr>
          <a:xfrm>
            <a:off x="640634" y="254042"/>
            <a:ext cx="1247802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Q&amp;A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BB41FF2-5CFA-214F-8A1C-A4A88A4D1707}"/>
              </a:ext>
            </a:extLst>
          </p:cNvPr>
          <p:cNvGrpSpPr/>
          <p:nvPr/>
        </p:nvGrpSpPr>
        <p:grpSpPr>
          <a:xfrm>
            <a:off x="7264979" y="586727"/>
            <a:ext cx="4498838" cy="288000"/>
            <a:chOff x="4905085" y="586727"/>
            <a:chExt cx="4498838" cy="288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E90D99A-9EE1-2543-B8BD-3386CFD40A8A}"/>
                </a:ext>
              </a:extLst>
            </p:cNvPr>
            <p:cNvGrpSpPr/>
            <p:nvPr/>
          </p:nvGrpSpPr>
          <p:grpSpPr>
            <a:xfrm>
              <a:off x="6068698" y="586727"/>
              <a:ext cx="3335225" cy="288000"/>
              <a:chOff x="6068698" y="586727"/>
              <a:chExt cx="3335225" cy="288000"/>
            </a:xfrm>
          </p:grpSpPr>
          <p:sp>
            <p:nvSpPr>
              <p:cNvPr id="21" name="오각형[P] 17">
                <a:extLst>
                  <a:ext uri="{FF2B5EF4-FFF2-40B4-BE49-F238E27FC236}">
                    <a16:creationId xmlns:a16="http://schemas.microsoft.com/office/drawing/2014/main" id="{CFAB1086-9A11-A64D-998B-FA2583A45772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Thanks to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오각형[P] 22">
                <a:extLst>
                  <a:ext uri="{FF2B5EF4-FFF2-40B4-BE49-F238E27FC236}">
                    <a16:creationId xmlns:a16="http://schemas.microsoft.com/office/drawing/2014/main" id="{DD99C5AF-58AC-C244-9DE1-FA57D9CA1AB3}"/>
                  </a:ext>
                </a:extLst>
              </p:cNvPr>
              <p:cNvSpPr/>
              <p:nvPr/>
            </p:nvSpPr>
            <p:spPr>
              <a:xfrm>
                <a:off x="6068698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Q&amp;A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오각형[P] 23">
                <a:extLst>
                  <a:ext uri="{FF2B5EF4-FFF2-40B4-BE49-F238E27FC236}">
                    <a16:creationId xmlns:a16="http://schemas.microsoft.com/office/drawing/2014/main" id="{1380D2E8-116C-E54F-984A-F6204166546F}"/>
                  </a:ext>
                </a:extLst>
              </p:cNvPr>
              <p:cNvSpPr/>
              <p:nvPr/>
            </p:nvSpPr>
            <p:spPr>
              <a:xfrm>
                <a:off x="723231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20" name="오각형[P] 22">
              <a:extLst>
                <a:ext uri="{FF2B5EF4-FFF2-40B4-BE49-F238E27FC236}">
                  <a16:creationId xmlns:a16="http://schemas.microsoft.com/office/drawing/2014/main" id="{3F53BA65-D44B-6844-8CDD-6F0BE50B0B7C}"/>
                </a:ext>
              </a:extLst>
            </p:cNvPr>
            <p:cNvSpPr/>
            <p:nvPr/>
          </p:nvSpPr>
          <p:spPr>
            <a:xfrm>
              <a:off x="49050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시현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83F537E-0C89-BE44-A343-91C5357D601E}"/>
              </a:ext>
            </a:extLst>
          </p:cNvPr>
          <p:cNvGrpSpPr/>
          <p:nvPr/>
        </p:nvGrpSpPr>
        <p:grpSpPr>
          <a:xfrm>
            <a:off x="649069" y="962951"/>
            <a:ext cx="4239453" cy="303143"/>
            <a:chOff x="633174" y="1880084"/>
            <a:chExt cx="3315573" cy="28141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1461C6-C836-0D41-BA35-C74E078EFC7D}"/>
                </a:ext>
              </a:extLst>
            </p:cNvPr>
            <p:cNvSpPr txBox="1"/>
            <p:nvPr/>
          </p:nvSpPr>
          <p:spPr>
            <a:xfrm>
              <a:off x="666517" y="1895136"/>
              <a:ext cx="3282230" cy="226286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en-US" altLang="ko-KR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Appendix</a:t>
              </a:r>
              <a:endParaRPr lang="ko-KR" altLang="en-US" sz="14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cxnSp>
          <p:nvCxnSpPr>
            <p:cNvPr id="29" name="직선 연결선 41">
              <a:extLst>
                <a:ext uri="{FF2B5EF4-FFF2-40B4-BE49-F238E27FC236}">
                  <a16:creationId xmlns:a16="http://schemas.microsoft.com/office/drawing/2014/main" id="{DCECAD58-2B4F-B942-AE71-A6D9F3CA6300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42">
              <a:extLst>
                <a:ext uri="{FF2B5EF4-FFF2-40B4-BE49-F238E27FC236}">
                  <a16:creationId xmlns:a16="http://schemas.microsoft.com/office/drawing/2014/main" id="{FD78034F-192A-D448-B3AB-E4459F2C521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49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4" y="254042"/>
            <a:ext cx="1247802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Q&amp;A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649DDD-EC86-2BA5-CE7A-30E9D8E5FCD9}"/>
              </a:ext>
            </a:extLst>
          </p:cNvPr>
          <p:cNvSpPr txBox="1"/>
          <p:nvPr/>
        </p:nvSpPr>
        <p:spPr>
          <a:xfrm>
            <a:off x="5486400" y="4023213"/>
            <a:ext cx="6379285" cy="2562240"/>
          </a:xfrm>
          <a:prstGeom prst="rect">
            <a:avLst/>
          </a:prstGeom>
          <a:noFill/>
          <a:ln w="12700">
            <a:solidFill>
              <a:srgbClr val="4F9A97"/>
            </a:solidFill>
          </a:ln>
        </p:spPr>
        <p:txBody>
          <a:bodyPr wrap="square" lIns="0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+mn-lt"/>
              </a:rPr>
              <a:t>A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: </a:t>
            </a:r>
            <a:r>
              <a:rPr lang="en-US" altLang="ko-KR" sz="1200" dirty="0" err="1">
                <a:latin typeface="+mn-lt"/>
              </a:rPr>
              <a:t>Zeroshot</a:t>
            </a:r>
            <a:r>
              <a:rPr lang="ko-KR" altLang="en-US" sz="1200" dirty="0">
                <a:latin typeface="+mn-lt"/>
              </a:rPr>
              <a:t> 모델 이외에도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 err="1">
                <a:latin typeface="+mn-lt"/>
              </a:rPr>
              <a:t>머신러닝</a:t>
            </a:r>
            <a:r>
              <a:rPr lang="ko-KR" altLang="en-US" sz="1200" dirty="0">
                <a:latin typeface="+mn-lt"/>
              </a:rPr>
              <a:t> 모델</a:t>
            </a:r>
            <a:r>
              <a:rPr lang="en-US" altLang="ko-KR" sz="1200" dirty="0">
                <a:latin typeface="+mn-lt"/>
              </a:rPr>
              <a:t>,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err="1">
                <a:latin typeface="+mn-lt"/>
              </a:rPr>
              <a:t>딥러닝</a:t>
            </a:r>
            <a:r>
              <a:rPr lang="ko-KR" altLang="en-US" sz="1200" dirty="0">
                <a:latin typeface="+mn-lt"/>
              </a:rPr>
              <a:t> 및 </a:t>
            </a:r>
            <a:r>
              <a:rPr lang="ko-KR" altLang="en-US" sz="1200" dirty="0" err="1">
                <a:latin typeface="+mn-lt"/>
              </a:rPr>
              <a:t>사전학습</a:t>
            </a:r>
            <a:r>
              <a:rPr lang="ko-KR" altLang="en-US" sz="1200" dirty="0">
                <a:latin typeface="+mn-lt"/>
              </a:rPr>
              <a:t> 모델을 아래와 같이 다양하게 시도하였습니다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+mn-lt"/>
              </a:rPr>
              <a:t>a. </a:t>
            </a:r>
            <a:r>
              <a:rPr lang="ko-KR" altLang="en-US" sz="1200" b="1" dirty="0">
                <a:latin typeface="+mn-lt"/>
              </a:rPr>
              <a:t>사전학습모델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–</a:t>
            </a:r>
            <a:r>
              <a:rPr lang="ko-KR" altLang="en-US" sz="1200" dirty="0">
                <a:latin typeface="+mn-lt"/>
              </a:rPr>
              <a:t> 문장 및 쿼리 간 </a:t>
            </a:r>
            <a:r>
              <a:rPr lang="ko-KR" altLang="en-US" sz="1200" dirty="0" err="1">
                <a:latin typeface="+mn-lt"/>
              </a:rPr>
              <a:t>관련도를</a:t>
            </a:r>
            <a:r>
              <a:rPr lang="ko-KR" altLang="en-US" sz="1200" dirty="0">
                <a:latin typeface="+mn-lt"/>
              </a:rPr>
              <a:t> 추출하는 </a:t>
            </a:r>
            <a:r>
              <a:rPr lang="ko-KR" altLang="en-US" sz="1200" dirty="0" err="1">
                <a:latin typeface="+mn-lt"/>
              </a:rPr>
              <a:t>사전학습</a:t>
            </a:r>
            <a:r>
              <a:rPr lang="ko-KR" altLang="en-US" sz="1200" dirty="0">
                <a:latin typeface="+mn-lt"/>
              </a:rPr>
              <a:t> 모델을 </a:t>
            </a:r>
            <a:r>
              <a:rPr lang="en-US" altLang="ko-KR" sz="1200" dirty="0" err="1">
                <a:latin typeface="+mn-lt"/>
              </a:rPr>
              <a:t>nboost</a:t>
            </a:r>
            <a:r>
              <a:rPr lang="en-US" altLang="ko-KR" sz="1200" dirty="0">
                <a:latin typeface="+mn-lt"/>
              </a:rPr>
              <a:t>/</a:t>
            </a:r>
            <a:r>
              <a:rPr lang="en-US" altLang="ko-KR" sz="1200" dirty="0" err="1">
                <a:latin typeface="+mn-lt"/>
              </a:rPr>
              <a:t>pt</a:t>
            </a:r>
            <a:r>
              <a:rPr lang="en-US" altLang="ko-KR" sz="1200" dirty="0">
                <a:latin typeface="+mn-lt"/>
              </a:rPr>
              <a:t>-</a:t>
            </a:r>
            <a:r>
              <a:rPr lang="en-US" altLang="ko-KR" sz="1200" dirty="0" err="1">
                <a:latin typeface="+mn-lt"/>
              </a:rPr>
              <a:t>bert</a:t>
            </a:r>
            <a:r>
              <a:rPr lang="en-US" altLang="ko-KR" sz="1200" dirty="0">
                <a:latin typeface="+mn-lt"/>
              </a:rPr>
              <a:t>-large-</a:t>
            </a:r>
            <a:r>
              <a:rPr lang="en-US" altLang="ko-KR" sz="1200" dirty="0" err="1">
                <a:latin typeface="+mn-lt"/>
              </a:rPr>
              <a:t>msmarco</a:t>
            </a:r>
            <a:r>
              <a:rPr lang="ko-KR" altLang="en-US" sz="1200" dirty="0">
                <a:latin typeface="+mn-lt"/>
              </a:rPr>
              <a:t> 을 번역 모델과 함께</a:t>
            </a:r>
            <a:r>
              <a:rPr lang="en-US" altLang="ko-KR" sz="1200" dirty="0">
                <a:latin typeface="+mn-lt"/>
              </a:rPr>
              <a:t>(</a:t>
            </a:r>
            <a:r>
              <a:rPr lang="ko-KR" altLang="en-US" sz="1200" dirty="0">
                <a:latin typeface="+mn-lt"/>
              </a:rPr>
              <a:t>한</a:t>
            </a:r>
            <a:r>
              <a:rPr lang="en-US" altLang="ko-KR" sz="1200" dirty="0">
                <a:latin typeface="+mn-lt"/>
              </a:rPr>
              <a:t>-&gt;</a:t>
            </a:r>
            <a:r>
              <a:rPr lang="ko-KR" altLang="en-US" sz="1200" dirty="0">
                <a:latin typeface="+mn-lt"/>
              </a:rPr>
              <a:t>영</a:t>
            </a:r>
            <a:r>
              <a:rPr lang="en-US" altLang="ko-KR" sz="1200" dirty="0">
                <a:latin typeface="+mn-lt"/>
              </a:rPr>
              <a:t>)</a:t>
            </a:r>
            <a:r>
              <a:rPr lang="ko-KR" altLang="en-US" sz="1200" dirty="0">
                <a:latin typeface="+mn-lt"/>
              </a:rPr>
              <a:t> 함께 활용하여 라벨 예측 개선 효과가 있었고</a:t>
            </a:r>
            <a:r>
              <a:rPr lang="en-US" altLang="ko-KR" sz="1200" dirty="0">
                <a:latin typeface="+mn-lt"/>
              </a:rPr>
              <a:t>,</a:t>
            </a:r>
            <a:r>
              <a:rPr lang="ko-KR" altLang="en-US" sz="1200" dirty="0">
                <a:latin typeface="+mn-lt"/>
              </a:rPr>
              <a:t> 이후 </a:t>
            </a:r>
            <a:r>
              <a:rPr lang="de-DE" altLang="ko-KR" sz="1200" dirty="0" err="1">
                <a:latin typeface="+mn-lt"/>
              </a:rPr>
              <a:t>facebook</a:t>
            </a:r>
            <a:r>
              <a:rPr lang="de-DE" altLang="ko-KR" sz="1200" dirty="0">
                <a:latin typeface="+mn-lt"/>
              </a:rPr>
              <a:t>/bart-large-</a:t>
            </a:r>
            <a:r>
              <a:rPr lang="de-DE" altLang="ko-KR" sz="1200" dirty="0" err="1">
                <a:latin typeface="+mn-lt"/>
              </a:rPr>
              <a:t>mnli</a:t>
            </a:r>
            <a:r>
              <a:rPr lang="ko-KR" altLang="en-US" sz="1200" dirty="0">
                <a:latin typeface="+mn-lt"/>
              </a:rPr>
              <a:t> 모델을 세부 쿼리 설정 등 다양하게 활용하며 </a:t>
            </a:r>
            <a:r>
              <a:rPr lang="en-US" altLang="ko-KR" sz="1200" dirty="0">
                <a:latin typeface="+mn-lt"/>
              </a:rPr>
              <a:t>Zero-shot </a:t>
            </a:r>
            <a:r>
              <a:rPr lang="ko-KR" altLang="en-US" sz="1200" dirty="0">
                <a:latin typeface="+mn-lt"/>
              </a:rPr>
              <a:t>분류 모델이 가장 라벨 예측을  잘 함을 확인하고</a:t>
            </a:r>
            <a:r>
              <a:rPr lang="en-US" altLang="ko-KR" sz="1200" dirty="0">
                <a:latin typeface="+mn-lt"/>
              </a:rPr>
              <a:t>,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err="1">
                <a:latin typeface="+mn-lt"/>
              </a:rPr>
              <a:t>제로샷</a:t>
            </a:r>
            <a:r>
              <a:rPr lang="ko-KR" altLang="en-US" sz="1200" dirty="0">
                <a:latin typeface="+mn-lt"/>
              </a:rPr>
              <a:t> 모델 중 가장 라벨 성능이 좋게 판단되었던 </a:t>
            </a:r>
            <a:r>
              <a:rPr lang="en-US" altLang="ko-KR" sz="1200" dirty="0">
                <a:latin typeface="+mn-lt"/>
              </a:rPr>
              <a:t>Moritz </a:t>
            </a:r>
            <a:r>
              <a:rPr lang="ko-KR" altLang="en-US" sz="1200" dirty="0">
                <a:latin typeface="+mn-lt"/>
              </a:rPr>
              <a:t>모델을 활용하게 되었습니다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+mn-lt"/>
              </a:rPr>
              <a:t>b. </a:t>
            </a:r>
            <a:r>
              <a:rPr lang="ko-KR" altLang="en-US" sz="1200" b="1" dirty="0" err="1">
                <a:latin typeface="+mn-lt"/>
              </a:rPr>
              <a:t>머신러닝모델</a:t>
            </a:r>
            <a:r>
              <a:rPr lang="en-US" altLang="ko-KR" sz="1200" dirty="0">
                <a:latin typeface="+mn-lt"/>
              </a:rPr>
              <a:t> – ML</a:t>
            </a:r>
            <a:r>
              <a:rPr lang="ko-KR" altLang="en-US" sz="1200" dirty="0">
                <a:latin typeface="+mn-lt"/>
              </a:rPr>
              <a:t>모델들 중에 랜덤 </a:t>
            </a:r>
            <a:r>
              <a:rPr lang="ko-KR" altLang="en-US" sz="1200" dirty="0" err="1">
                <a:latin typeface="+mn-lt"/>
              </a:rPr>
              <a:t>포레스트</a:t>
            </a:r>
            <a:r>
              <a:rPr lang="en-US" altLang="ko-KR" sz="1200" dirty="0">
                <a:latin typeface="+mn-lt"/>
              </a:rPr>
              <a:t>,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SVM</a:t>
            </a:r>
            <a:r>
              <a:rPr lang="ko-KR" altLang="en-US" sz="1200" dirty="0">
                <a:latin typeface="+mn-lt"/>
              </a:rPr>
              <a:t> 등</a:t>
            </a:r>
            <a:r>
              <a:rPr lang="en-US" altLang="ko-KR" sz="1200" dirty="0">
                <a:latin typeface="+mn-lt"/>
              </a:rPr>
              <a:t>)</a:t>
            </a:r>
            <a:r>
              <a:rPr lang="ko-KR" altLang="en-US" sz="1200" dirty="0">
                <a:latin typeface="+mn-lt"/>
              </a:rPr>
              <a:t>을 </a:t>
            </a:r>
            <a:r>
              <a:rPr lang="ko-KR" altLang="en-US" sz="1200" dirty="0" err="1">
                <a:latin typeface="+mn-lt"/>
              </a:rPr>
              <a:t>요기요</a:t>
            </a:r>
            <a:r>
              <a:rPr lang="ko-KR" altLang="en-US" sz="1200" dirty="0">
                <a:latin typeface="+mn-lt"/>
              </a:rPr>
              <a:t> 데이터로 학습시켜 라벨 분류를 해보았으나</a:t>
            </a:r>
            <a:r>
              <a:rPr lang="en-US" altLang="ko-KR" sz="1200" dirty="0">
                <a:latin typeface="+mn-lt"/>
              </a:rPr>
              <a:t>,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err="1">
                <a:latin typeface="+mn-lt"/>
              </a:rPr>
              <a:t>과적합이</a:t>
            </a:r>
            <a:r>
              <a:rPr lang="ko-KR" altLang="en-US" sz="1200" dirty="0">
                <a:latin typeface="+mn-lt"/>
              </a:rPr>
              <a:t> 심해 키워드를 추출해서 분류하는 함수 대비 모델링의 의미가 크게 없었습니다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AAA43-39D8-E64F-B24F-5F257F807340}"/>
              </a:ext>
            </a:extLst>
          </p:cNvPr>
          <p:cNvSpPr txBox="1"/>
          <p:nvPr/>
        </p:nvSpPr>
        <p:spPr>
          <a:xfrm>
            <a:off x="5470072" y="1179859"/>
            <a:ext cx="6383890" cy="2562240"/>
          </a:xfrm>
          <a:prstGeom prst="rect">
            <a:avLst/>
          </a:prstGeom>
          <a:noFill/>
          <a:ln w="12700">
            <a:solidFill>
              <a:srgbClr val="4F9A97"/>
            </a:solidFill>
          </a:ln>
        </p:spPr>
        <p:txBody>
          <a:bodyPr wrap="square" lIns="0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/>
              <a:t> 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a.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사전학습모델 동결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>
                <a:latin typeface="+mn-lt"/>
              </a:rPr>
              <a:t>효과적인 사전학습모델 활용을 위해 모델 동결 및 </a:t>
            </a:r>
            <a:r>
              <a:rPr lang="en-US" altLang="ko-KR" sz="1200" dirty="0">
                <a:latin typeface="+mn-lt"/>
              </a:rPr>
              <a:t>fine-tuning</a:t>
            </a:r>
            <a:r>
              <a:rPr lang="ko-KR" altLang="en-US" sz="1200" dirty="0">
                <a:latin typeface="+mn-lt"/>
              </a:rPr>
              <a:t> 작업을 해보았고 </a:t>
            </a:r>
            <a:r>
              <a:rPr lang="en-US" altLang="ko-KR" sz="1200" dirty="0">
                <a:latin typeface="+mn-lt"/>
              </a:rPr>
              <a:t>layer</a:t>
            </a:r>
            <a:r>
              <a:rPr lang="ko-KR" altLang="en-US" sz="1200" dirty="0">
                <a:latin typeface="+mn-lt"/>
              </a:rPr>
              <a:t>별로 동결을 시도해보았으나 동결하지 않고 그대로 사용한 모델이 가장 성능이 좋다고 판단되어 반영하지 않았습니다</a:t>
            </a:r>
            <a:r>
              <a:rPr lang="en-US" altLang="ko-KR" sz="1200" dirty="0">
                <a:latin typeface="+mn-lt"/>
              </a:rPr>
              <a:t>.</a:t>
            </a:r>
            <a:r>
              <a:rPr lang="ko-KR" altLang="en-US" sz="1200" dirty="0">
                <a:latin typeface="+mn-lt"/>
              </a:rPr>
              <a:t>  </a:t>
            </a:r>
            <a:endParaRPr lang="en-US" altLang="ko-KR" sz="1200" dirty="0">
              <a:latin typeface="+mn-lt"/>
            </a:endParaRPr>
          </a:p>
          <a:p>
            <a:pPr marL="144000">
              <a:lnSpc>
                <a:spcPct val="150000"/>
              </a:lnSpc>
            </a:pP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b. </a:t>
            </a:r>
            <a:r>
              <a:rPr lang="ko-KR" altLang="en-US" sz="12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긍</a:t>
            </a: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/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부정 </a:t>
            </a:r>
            <a:r>
              <a:rPr lang="ko-KR" altLang="en-US" sz="1200" b="1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개별모델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>
                <a:latin typeface="+mn-lt"/>
              </a:rPr>
              <a:t>긍정과 부정 리뷰에 대한 답변을 정확하게 도출하기 위해 </a:t>
            </a:r>
            <a:r>
              <a:rPr lang="ko-KR" altLang="en-US" sz="1200" dirty="0" err="1">
                <a:latin typeface="+mn-lt"/>
              </a:rPr>
              <a:t>긍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부정 리뷰 및 답변 데이터를 따로 학습시켜 두가지의 모델 중 하나에 대해서 답변을 도출하도록 시도해 보았고 답변 퀄리티 측면에서 성과가 있었으나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비용측면에서 채택하지 않았습니다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144000">
              <a:lnSpc>
                <a:spcPct val="150000"/>
              </a:lnSpc>
            </a:pPr>
            <a:r>
              <a:rPr lang="en-US" altLang="ko-KR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c. </a:t>
            </a:r>
            <a:r>
              <a:rPr lang="ko-KR" altLang="en-US" sz="12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정량 평가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- </a:t>
            </a:r>
            <a:r>
              <a:rPr lang="ko-KR" altLang="en-US" sz="1200" dirty="0">
                <a:latin typeface="+mn-lt"/>
              </a:rPr>
              <a:t>모델 성능 평가 및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검증 방식으로 </a:t>
            </a:r>
            <a:r>
              <a:rPr lang="en-US" altLang="ko-KR" sz="1200" dirty="0">
                <a:latin typeface="+mn-lt"/>
              </a:rPr>
              <a:t>BLEU, PPL</a:t>
            </a:r>
            <a:r>
              <a:rPr lang="ko-KR" altLang="en-US" sz="1200" dirty="0">
                <a:latin typeface="+mn-lt"/>
              </a:rPr>
              <a:t>등을 활용 시도 해보았으나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자연스러운 답변 생성이라는 목표 달성을 위해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특정 답변을 </a:t>
            </a:r>
            <a:r>
              <a:rPr lang="en-US" altLang="ko-KR" sz="1200" dirty="0">
                <a:latin typeface="+mn-lt"/>
              </a:rPr>
              <a:t>target</a:t>
            </a:r>
            <a:r>
              <a:rPr lang="ko-KR" altLang="en-US" sz="1200" dirty="0">
                <a:latin typeface="+mn-lt"/>
              </a:rPr>
              <a:t>값으로 두고 정답과의 </a:t>
            </a:r>
            <a:r>
              <a:rPr lang="ko-KR" altLang="en-US" sz="1200" dirty="0" err="1">
                <a:latin typeface="+mn-lt"/>
              </a:rPr>
              <a:t>일치도를</a:t>
            </a:r>
            <a:r>
              <a:rPr lang="ko-KR" altLang="en-US" sz="1200" dirty="0">
                <a:latin typeface="+mn-lt"/>
              </a:rPr>
              <a:t> 평가하는 것 보다는 정성적인 평가가 더 효과적이라 판단하여 </a:t>
            </a:r>
            <a:r>
              <a:rPr lang="en-US" altLang="ko-KR" sz="1200" dirty="0">
                <a:latin typeface="+mn-lt"/>
              </a:rPr>
              <a:t>SSA </a:t>
            </a:r>
            <a:r>
              <a:rPr lang="ko-KR" altLang="en-US" sz="1200" dirty="0">
                <a:latin typeface="+mn-lt"/>
              </a:rPr>
              <a:t>평가 방법을 채택하였습니다</a:t>
            </a:r>
            <a:r>
              <a:rPr lang="en-US" altLang="ko-KR" sz="1200" dirty="0">
                <a:latin typeface="+mn-lt"/>
              </a:rPr>
              <a:t>. </a:t>
            </a:r>
            <a:r>
              <a:rPr lang="ko-KR" altLang="en-US" sz="1200" dirty="0">
                <a:latin typeface="+mn-lt"/>
              </a:rPr>
              <a:t> </a:t>
            </a:r>
            <a:endParaRPr lang="en-US" altLang="ko-KR" sz="1200" dirty="0">
              <a:latin typeface="+mn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5F9382-FB7D-BB42-80AC-65043926D92E}"/>
              </a:ext>
            </a:extLst>
          </p:cNvPr>
          <p:cNvSpPr/>
          <p:nvPr/>
        </p:nvSpPr>
        <p:spPr>
          <a:xfrm>
            <a:off x="692462" y="1179859"/>
            <a:ext cx="4178476" cy="620377"/>
          </a:xfrm>
          <a:prstGeom prst="rect">
            <a:avLst/>
          </a:prstGeom>
          <a:noFill/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Q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모델 성능을 높이기 위해 활용해본 다른 시도들이 있다면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?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</p:txBody>
      </p:sp>
      <p:sp>
        <p:nvSpPr>
          <p:cNvPr id="14" name="오각형[P] 22">
            <a:extLst>
              <a:ext uri="{FF2B5EF4-FFF2-40B4-BE49-F238E27FC236}">
                <a16:creationId xmlns:a16="http://schemas.microsoft.com/office/drawing/2014/main" id="{BDFB15AC-5B26-7841-A3F5-4C06391A457C}"/>
              </a:ext>
            </a:extLst>
          </p:cNvPr>
          <p:cNvSpPr/>
          <p:nvPr/>
        </p:nvSpPr>
        <p:spPr>
          <a:xfrm>
            <a:off x="708447" y="3617556"/>
            <a:ext cx="1300784" cy="288000"/>
          </a:xfrm>
          <a:prstGeom prst="homePlate">
            <a:avLst>
              <a:gd name="adj" fmla="val 0"/>
            </a:avLst>
          </a:prstGeom>
          <a:solidFill>
            <a:srgbClr val="2AC1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solidFill>
                  <a:schemeClr val="bg1"/>
                </a:solidFill>
              </a:rPr>
              <a:t>리뷰 분석 서비스</a:t>
            </a:r>
          </a:p>
        </p:txBody>
      </p:sp>
      <p:sp>
        <p:nvSpPr>
          <p:cNvPr id="20" name="이등변 삼각형 43">
            <a:extLst>
              <a:ext uri="{FF2B5EF4-FFF2-40B4-BE49-F238E27FC236}">
                <a16:creationId xmlns:a16="http://schemas.microsoft.com/office/drawing/2014/main" id="{9479994C-DC21-AB43-9BDD-9B23DC567830}"/>
              </a:ext>
            </a:extLst>
          </p:cNvPr>
          <p:cNvSpPr/>
          <p:nvPr/>
        </p:nvSpPr>
        <p:spPr>
          <a:xfrm rot="5400000">
            <a:off x="4842814" y="1295713"/>
            <a:ext cx="645140" cy="413432"/>
          </a:xfrm>
          <a:prstGeom prst="triangle">
            <a:avLst>
              <a:gd name="adj" fmla="val 48863"/>
            </a:avLst>
          </a:prstGeom>
          <a:solidFill>
            <a:srgbClr val="2AC1B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이등변 삼각형 43">
            <a:extLst>
              <a:ext uri="{FF2B5EF4-FFF2-40B4-BE49-F238E27FC236}">
                <a16:creationId xmlns:a16="http://schemas.microsoft.com/office/drawing/2014/main" id="{28F949E0-08B0-C74B-8A5C-FCFDB8C7EBAF}"/>
              </a:ext>
            </a:extLst>
          </p:cNvPr>
          <p:cNvSpPr/>
          <p:nvPr/>
        </p:nvSpPr>
        <p:spPr>
          <a:xfrm rot="5400000">
            <a:off x="4842814" y="4156000"/>
            <a:ext cx="645140" cy="413432"/>
          </a:xfrm>
          <a:prstGeom prst="triangle">
            <a:avLst>
              <a:gd name="adj" fmla="val 48863"/>
            </a:avLst>
          </a:prstGeom>
          <a:solidFill>
            <a:srgbClr val="2AC1B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D629F1-F2C7-E44F-AA01-47DBE747DB36}"/>
              </a:ext>
            </a:extLst>
          </p:cNvPr>
          <p:cNvSpPr/>
          <p:nvPr/>
        </p:nvSpPr>
        <p:spPr>
          <a:xfrm>
            <a:off x="697901" y="4040146"/>
            <a:ext cx="4178476" cy="620377"/>
          </a:xfrm>
          <a:prstGeom prst="rect">
            <a:avLst/>
          </a:prstGeom>
          <a:noFill/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리뷰 분석에 활용된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Zeroshot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모델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이외에 고려된 다른 모델은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B632D1-FBD1-D246-85B7-BFC225B9EE63}"/>
              </a:ext>
            </a:extLst>
          </p:cNvPr>
          <p:cNvGrpSpPr/>
          <p:nvPr/>
        </p:nvGrpSpPr>
        <p:grpSpPr>
          <a:xfrm>
            <a:off x="7264979" y="586727"/>
            <a:ext cx="4498838" cy="288000"/>
            <a:chOff x="4905085" y="586727"/>
            <a:chExt cx="4498838" cy="288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1D3254-6EF0-554A-BEF9-E278AFFB689F}"/>
                </a:ext>
              </a:extLst>
            </p:cNvPr>
            <p:cNvGrpSpPr/>
            <p:nvPr/>
          </p:nvGrpSpPr>
          <p:grpSpPr>
            <a:xfrm>
              <a:off x="6068698" y="586727"/>
              <a:ext cx="3335225" cy="288000"/>
              <a:chOff x="6068698" y="586727"/>
              <a:chExt cx="3335225" cy="288000"/>
            </a:xfrm>
          </p:grpSpPr>
          <p:sp>
            <p:nvSpPr>
              <p:cNvPr id="26" name="오각형[P] 17">
                <a:extLst>
                  <a:ext uri="{FF2B5EF4-FFF2-40B4-BE49-F238E27FC236}">
                    <a16:creationId xmlns:a16="http://schemas.microsoft.com/office/drawing/2014/main" id="{0D2EC594-C075-434B-988A-BF590B1F0DEE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Thanks to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오각형[P] 26">
                <a:extLst>
                  <a:ext uri="{FF2B5EF4-FFF2-40B4-BE49-F238E27FC236}">
                    <a16:creationId xmlns:a16="http://schemas.microsoft.com/office/drawing/2014/main" id="{F04C0178-75D4-1B4D-912E-105B5107E451}"/>
                  </a:ext>
                </a:extLst>
              </p:cNvPr>
              <p:cNvSpPr/>
              <p:nvPr/>
            </p:nvSpPr>
            <p:spPr>
              <a:xfrm>
                <a:off x="6068698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Q&amp;A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오각형[P] 27">
                <a:extLst>
                  <a:ext uri="{FF2B5EF4-FFF2-40B4-BE49-F238E27FC236}">
                    <a16:creationId xmlns:a16="http://schemas.microsoft.com/office/drawing/2014/main" id="{9A4A1294-4D8B-5A42-9B39-A4DF04685A4B}"/>
                  </a:ext>
                </a:extLst>
              </p:cNvPr>
              <p:cNvSpPr/>
              <p:nvPr/>
            </p:nvSpPr>
            <p:spPr>
              <a:xfrm>
                <a:off x="723231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25" name="오각형[P] 22">
              <a:extLst>
                <a:ext uri="{FF2B5EF4-FFF2-40B4-BE49-F238E27FC236}">
                  <a16:creationId xmlns:a16="http://schemas.microsoft.com/office/drawing/2014/main" id="{FEE0A066-6569-0C4E-9B93-00ADF89F1E39}"/>
                </a:ext>
              </a:extLst>
            </p:cNvPr>
            <p:cNvSpPr/>
            <p:nvPr/>
          </p:nvSpPr>
          <p:spPr>
            <a:xfrm>
              <a:off x="49050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7084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4" y="254042"/>
            <a:ext cx="1247802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Q&amp;A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8AAA43-39D8-E64F-B24F-5F257F807340}"/>
              </a:ext>
            </a:extLst>
          </p:cNvPr>
          <p:cNvSpPr txBox="1"/>
          <p:nvPr/>
        </p:nvSpPr>
        <p:spPr>
          <a:xfrm>
            <a:off x="5470072" y="1247591"/>
            <a:ext cx="6383890" cy="2008242"/>
          </a:xfrm>
          <a:prstGeom prst="rect">
            <a:avLst/>
          </a:prstGeom>
          <a:noFill/>
          <a:ln w="12700">
            <a:solidFill>
              <a:srgbClr val="4F9A97"/>
            </a:solidFill>
          </a:ln>
        </p:spPr>
        <p:txBody>
          <a:bodyPr wrap="square" lIns="0">
            <a:spAutoFit/>
          </a:bodyPr>
          <a:lstStyle>
            <a:defPPr>
              <a:defRPr lang="ko-KR"/>
            </a:defPPr>
            <a:lvl1pPr>
              <a:defRPr kumimoji="1" sz="16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pPr marL="144000">
              <a:lnSpc>
                <a:spcPct val="150000"/>
              </a:lnSpc>
            </a:pP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A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초기에 </a:t>
            </a:r>
            <a:r>
              <a:rPr lang="ko-KR" altLang="en-US" sz="1200" dirty="0"/>
              <a:t>멀티 라벨 모델링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네이버 요식업 리뷰의 라벨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(</a:t>
            </a:r>
            <a:r>
              <a:rPr lang="en-US" altLang="ko-KR" sz="1200" dirty="0"/>
              <a:t>ex. </a:t>
            </a:r>
            <a:r>
              <a:rPr lang="ko-KR" altLang="en-US" sz="1200" dirty="0"/>
              <a:t>음식이 맛있어요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혼밥하기</a:t>
            </a:r>
            <a:r>
              <a:rPr lang="ko-KR" altLang="en-US" sz="1200" dirty="0"/>
              <a:t> 좋아요</a:t>
            </a:r>
            <a:r>
              <a:rPr lang="en-US" altLang="ko-KR" sz="1200" dirty="0"/>
              <a:t>,</a:t>
            </a:r>
            <a:r>
              <a:rPr lang="ko-KR" altLang="en-US" sz="1200" dirty="0"/>
              <a:t> 매장이 </a:t>
            </a:r>
            <a:r>
              <a:rPr lang="ko-KR" altLang="en-US" sz="1200" dirty="0" err="1"/>
              <a:t>청결해요</a:t>
            </a:r>
            <a:r>
              <a:rPr lang="ko-KR" altLang="en-US" sz="1200" dirty="0"/>
              <a:t> 등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을 정답 데이터로 하여 학습을 기획 하였으나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고객들이 직접 라벨을 선택하는 특성상 리뷰의 내용과 선택된 라벨 내용 간의 불일치가 컸으며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불일치 라벨 제거 후에는 데이터 부족으로 </a:t>
            </a: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과적합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문제가 생겨 생성 서비스에 사용된 </a:t>
            </a: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요기요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데이터로 모델 학습하였습니다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marL="144000">
              <a:lnSpc>
                <a:spcPct val="150000"/>
              </a:lnSpc>
            </a:pPr>
            <a:r>
              <a:rPr lang="ko-KR" altLang="en-US" sz="1200" dirty="0"/>
              <a:t>네이버 라벨을 통한 모델링에 활용한 사전학습모델은 </a:t>
            </a:r>
            <a:r>
              <a:rPr lang="de-DE" altLang="ko-KR" sz="1200" dirty="0" err="1">
                <a:latin typeface="+mn-lt"/>
              </a:rPr>
              <a:t>bongsoo</a:t>
            </a:r>
            <a:r>
              <a:rPr lang="de-DE" altLang="ko-KR" sz="1200" dirty="0">
                <a:latin typeface="+mn-lt"/>
              </a:rPr>
              <a:t>/bert-base-kor-v1</a:t>
            </a:r>
            <a:r>
              <a:rPr lang="ko-KR" altLang="en-US" sz="1200" dirty="0">
                <a:latin typeface="+mn-lt"/>
              </a:rPr>
              <a:t>과</a:t>
            </a:r>
            <a:r>
              <a:rPr lang="en-US" altLang="ko-KR" sz="1200" dirty="0">
                <a:latin typeface="+mn-lt"/>
              </a:rPr>
              <a:t> ELECTRA-Style</a:t>
            </a:r>
            <a:r>
              <a:rPr lang="ko-KR" altLang="en-US" sz="1200" dirty="0">
                <a:latin typeface="+mn-lt"/>
              </a:rPr>
              <a:t>이 적용되어 조금 더 개선된 </a:t>
            </a:r>
            <a:r>
              <a:rPr lang="ko-KR" altLang="en-US" sz="1200" dirty="0" err="1">
                <a:latin typeface="+mn-lt"/>
              </a:rPr>
              <a:t>라벨링을</a:t>
            </a:r>
            <a:r>
              <a:rPr lang="ko-KR" altLang="en-US" sz="1200" dirty="0">
                <a:latin typeface="+mn-lt"/>
              </a:rPr>
              <a:t> 기대했던 </a:t>
            </a:r>
            <a:r>
              <a:rPr lang="de-DE" altLang="ko-KR" sz="1200" dirty="0">
                <a:latin typeface="+mn-lt"/>
              </a:rPr>
              <a:t>Team-</a:t>
            </a:r>
            <a:r>
              <a:rPr lang="de-DE" altLang="ko-KR" sz="1200" dirty="0" err="1">
                <a:latin typeface="+mn-lt"/>
              </a:rPr>
              <a:t>lucid</a:t>
            </a:r>
            <a:r>
              <a:rPr lang="de-DE" altLang="ko-KR" sz="1200" dirty="0">
                <a:latin typeface="+mn-lt"/>
              </a:rPr>
              <a:t>/deberta-v3-base-Korean</a:t>
            </a:r>
            <a:r>
              <a:rPr lang="ko-KR" altLang="en-US" sz="1200" dirty="0">
                <a:latin typeface="+mn-lt"/>
              </a:rPr>
              <a:t> 이었으나 모두 만족스러운 성과를 얻지는 못했습니다</a:t>
            </a:r>
            <a:r>
              <a:rPr lang="en-US" altLang="ko-KR" sz="1200" dirty="0">
                <a:latin typeface="+mn-lt"/>
              </a:rPr>
              <a:t>.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5F9382-FB7D-BB42-80AC-65043926D92E}"/>
              </a:ext>
            </a:extLst>
          </p:cNvPr>
          <p:cNvSpPr/>
          <p:nvPr/>
        </p:nvSpPr>
        <p:spPr>
          <a:xfrm>
            <a:off x="692462" y="1247591"/>
            <a:ext cx="4178476" cy="620377"/>
          </a:xfrm>
          <a:prstGeom prst="rect">
            <a:avLst/>
          </a:prstGeom>
          <a:noFill/>
          <a:ln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Q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토픽 분류를 하기 위해 해본 다른 시도들이 있다면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?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</p:txBody>
      </p:sp>
      <p:sp>
        <p:nvSpPr>
          <p:cNvPr id="20" name="이등변 삼각형 43">
            <a:extLst>
              <a:ext uri="{FF2B5EF4-FFF2-40B4-BE49-F238E27FC236}">
                <a16:creationId xmlns:a16="http://schemas.microsoft.com/office/drawing/2014/main" id="{9479994C-DC21-AB43-9BDD-9B23DC567830}"/>
              </a:ext>
            </a:extLst>
          </p:cNvPr>
          <p:cNvSpPr/>
          <p:nvPr/>
        </p:nvSpPr>
        <p:spPr>
          <a:xfrm rot="5400000">
            <a:off x="4842814" y="1363445"/>
            <a:ext cx="645140" cy="413432"/>
          </a:xfrm>
          <a:prstGeom prst="triangle">
            <a:avLst>
              <a:gd name="adj" fmla="val 48863"/>
            </a:avLst>
          </a:prstGeom>
          <a:solidFill>
            <a:srgbClr val="2AC1BC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BB632D1-FBD1-D246-85B7-BFC225B9EE63}"/>
              </a:ext>
            </a:extLst>
          </p:cNvPr>
          <p:cNvGrpSpPr/>
          <p:nvPr/>
        </p:nvGrpSpPr>
        <p:grpSpPr>
          <a:xfrm>
            <a:off x="7264979" y="586727"/>
            <a:ext cx="4498838" cy="288000"/>
            <a:chOff x="4905085" y="586727"/>
            <a:chExt cx="4498838" cy="288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91D3254-6EF0-554A-BEF9-E278AFFB689F}"/>
                </a:ext>
              </a:extLst>
            </p:cNvPr>
            <p:cNvGrpSpPr/>
            <p:nvPr/>
          </p:nvGrpSpPr>
          <p:grpSpPr>
            <a:xfrm>
              <a:off x="6068698" y="586727"/>
              <a:ext cx="3335225" cy="288000"/>
              <a:chOff x="6068698" y="586727"/>
              <a:chExt cx="3335225" cy="288000"/>
            </a:xfrm>
          </p:grpSpPr>
          <p:sp>
            <p:nvSpPr>
              <p:cNvPr id="26" name="오각형[P] 17">
                <a:extLst>
                  <a:ext uri="{FF2B5EF4-FFF2-40B4-BE49-F238E27FC236}">
                    <a16:creationId xmlns:a16="http://schemas.microsoft.com/office/drawing/2014/main" id="{0D2EC594-C075-434B-988A-BF590B1F0DEE}"/>
                  </a:ext>
                </a:extLst>
              </p:cNvPr>
              <p:cNvSpPr/>
              <p:nvPr/>
            </p:nvSpPr>
            <p:spPr>
              <a:xfrm>
                <a:off x="8395923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Thanks to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오각형[P] 26">
                <a:extLst>
                  <a:ext uri="{FF2B5EF4-FFF2-40B4-BE49-F238E27FC236}">
                    <a16:creationId xmlns:a16="http://schemas.microsoft.com/office/drawing/2014/main" id="{F04C0178-75D4-1B4D-912E-105B5107E451}"/>
                  </a:ext>
                </a:extLst>
              </p:cNvPr>
              <p:cNvSpPr/>
              <p:nvPr/>
            </p:nvSpPr>
            <p:spPr>
              <a:xfrm>
                <a:off x="6068698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Q&amp;A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오각형[P] 27">
                <a:extLst>
                  <a:ext uri="{FF2B5EF4-FFF2-40B4-BE49-F238E27FC236}">
                    <a16:creationId xmlns:a16="http://schemas.microsoft.com/office/drawing/2014/main" id="{9A4A1294-4D8B-5A42-9B39-A4DF04685A4B}"/>
                  </a:ext>
                </a:extLst>
              </p:cNvPr>
              <p:cNvSpPr/>
              <p:nvPr/>
            </p:nvSpPr>
            <p:spPr>
              <a:xfrm>
                <a:off x="7232311" y="586727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참고 문헌</a:t>
                </a:r>
              </a:p>
            </p:txBody>
          </p:sp>
        </p:grpSp>
        <p:sp>
          <p:nvSpPr>
            <p:cNvPr id="25" name="오각형[P] 22">
              <a:extLst>
                <a:ext uri="{FF2B5EF4-FFF2-40B4-BE49-F238E27FC236}">
                  <a16:creationId xmlns:a16="http://schemas.microsoft.com/office/drawing/2014/main" id="{FEE0A066-6569-0C4E-9B93-00ADF89F1E39}"/>
                </a:ext>
              </a:extLst>
            </p:cNvPr>
            <p:cNvSpPr/>
            <p:nvPr/>
          </p:nvSpPr>
          <p:spPr>
            <a:xfrm>
              <a:off x="4905085" y="586727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서비스 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889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3" y="254042"/>
            <a:ext cx="220416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참고</a:t>
            </a:r>
            <a:r>
              <a:rPr lang="ko-KR" altLang="en-US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문헌</a:t>
            </a:r>
            <a:endParaRPr lang="en-US" altLang="zh-CN" sz="2000" b="1" dirty="0">
              <a:solidFill>
                <a:schemeClr val="bg1"/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EB89D-26AD-2146-9F98-5AF988E93B02}"/>
              </a:ext>
            </a:extLst>
          </p:cNvPr>
          <p:cNvSpPr txBox="1"/>
          <p:nvPr/>
        </p:nvSpPr>
        <p:spPr>
          <a:xfrm>
            <a:off x="635431" y="1077418"/>
            <a:ext cx="11158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배달앱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감동댓글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자영업 매출 늘렸네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3"/>
              </a:rPr>
              <a:t>https://www.hankyung.com/economy/article/2023073149701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고객 </a:t>
            </a: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리뷰관리로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재주문율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6.5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배 상승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4"/>
              </a:rPr>
              <a:t>https://www.hankyung.com/economy/article/202307277405i</a:t>
            </a:r>
            <a:endParaRPr lang="de-DE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맛은 있는데 손님들 리뷰에 성의없이 </a:t>
            </a:r>
            <a:r>
              <a:rPr lang="en-US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</a:t>
            </a:r>
            <a:r>
              <a:rPr lang="ko-KR" altLang="en-US" sz="1200" dirty="0" err="1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복붙</a:t>
            </a:r>
            <a:r>
              <a:rPr lang="ko-KR" altLang="en-US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답글</a:t>
            </a:r>
            <a:r>
              <a:rPr lang="en-US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' </a:t>
            </a:r>
            <a:r>
              <a:rPr lang="ko-KR" altLang="en-US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단다며 </a:t>
            </a:r>
            <a:r>
              <a:rPr lang="ko-KR" altLang="en-US" sz="1200" dirty="0" err="1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별점</a:t>
            </a:r>
            <a:r>
              <a:rPr lang="ko-KR" altLang="en-US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r>
              <a:rPr lang="ko-KR" altLang="en-US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점 준 </a:t>
            </a:r>
            <a:r>
              <a:rPr lang="ko-KR" altLang="en-US" sz="1200" dirty="0" err="1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갑질</a:t>
            </a:r>
            <a:r>
              <a:rPr lang="ko-KR" altLang="en-US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손님 </a:t>
            </a:r>
            <a:r>
              <a:rPr lang="en-US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5"/>
              </a:rPr>
              <a:t>https://www.insight.co.kr/news/363371</a:t>
            </a:r>
            <a:r>
              <a:rPr lang="de-DE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배달앱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리뷰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, 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손님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점주 잦은 충돌 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6"/>
              </a:rPr>
              <a:t>https://view.asiae.co.kr/article/2023011714060681452</a:t>
            </a:r>
            <a:r>
              <a:rPr lang="de-DE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de-DE" altLang="ko-KR" sz="1200" dirty="0">
              <a:effectLst/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리뷰때문에 스트레스 받아요 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- 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자영인 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7"/>
              </a:rPr>
              <a:t>https://jayoungin.com/bbs/board.php?bo_table=jagora&amp;wr_id=58&amp;sst=wr_hit&amp;sod=desc&amp;sop=and&amp;page=1</a:t>
            </a:r>
            <a:r>
              <a:rPr lang="de-DE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de-DE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별점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1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개면 </a:t>
            </a:r>
            <a:r>
              <a:rPr lang="ko-KR" altLang="en-US" sz="1200" dirty="0" err="1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장사끝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...</a:t>
            </a:r>
            <a:r>
              <a:rPr lang="ko-KR" altLang="en-US" sz="1200" dirty="0" err="1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손편지</a:t>
            </a:r>
            <a:r>
              <a:rPr lang="ko-KR" altLang="en-US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알바 고용까지 </a:t>
            </a:r>
            <a:r>
              <a:rPr lang="en-US" altLang="ko-KR" sz="1200" dirty="0">
                <a:solidFill>
                  <a:srgbClr val="111111"/>
                </a:solidFill>
                <a:effectLst/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8"/>
              </a:rPr>
              <a:t>https://biz.chosun.com/site/data/html_dir/2021/04/27/2021042702555.html?utm_source=naver&amp;utm_medium=original&amp;utm_campaign=biz</a:t>
            </a:r>
            <a:endParaRPr lang="de-DE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바쁜 사장님 대신 리뷰 관리해주는 회사들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9"/>
              </a:rPr>
              <a:t>https://biz.chosun.com/topics/topics_social/2023/05/24/W3AM6EPGKVFG5PHZ4ZGSAQYCN4/</a:t>
            </a:r>
            <a:endParaRPr lang="de-DE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배민 통계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10"/>
              </a:rPr>
              <a:t>https://ceo.baemin.com/knowhow/8740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Hoch :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11"/>
              </a:rPr>
              <a:t>https://hoch.pro/answers/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리뷰몬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en-US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: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r>
              <a:rPr lang="de-DE" altLang="ko-KR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  <a:hlinkClick r:id="rId12"/>
              </a:rPr>
              <a:t>https://reviewmon.kr/</a:t>
            </a:r>
            <a:r>
              <a:rPr lang="ko-KR" altLang="en-US" sz="1200" dirty="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rPr>
              <a:t> </a:t>
            </a:r>
            <a:endParaRPr lang="en-US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altLang="ko-KR" sz="1200" dirty="0">
              <a:latin typeface="KoPubWorldDotum Medium" pitchFamily="2" charset="-127"/>
              <a:ea typeface="KoPubWorldDotum Medium" pitchFamily="2" charset="-127"/>
              <a:cs typeface="KoPubWorldDotum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A83B2-6D5F-0E43-BF4A-774800DC94F9}"/>
              </a:ext>
            </a:extLst>
          </p:cNvPr>
          <p:cNvSpPr txBox="1"/>
          <p:nvPr/>
        </p:nvSpPr>
        <p:spPr>
          <a:xfrm>
            <a:off x="635431" y="3195986"/>
            <a:ext cx="11096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Font typeface="Arial" panose="020B0604020202020204" pitchFamily="34" charset="0"/>
              <a:buChar char="•"/>
              <a:defRPr sz="12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r>
              <a:rPr lang="de-DE" altLang="ko-KR" dirty="0"/>
              <a:t>Kogpt2: </a:t>
            </a:r>
            <a:r>
              <a:rPr lang="de-DE" altLang="ko-KR" dirty="0">
                <a:hlinkClick r:id="rId13"/>
              </a:rPr>
              <a:t>https://huggingface.co/skt/kogpt2-base-v2</a:t>
            </a:r>
            <a:endParaRPr lang="de-DE" altLang="ko-KR" dirty="0"/>
          </a:p>
          <a:p>
            <a:r>
              <a:rPr lang="de-DE" altLang="ko-KR" dirty="0"/>
              <a:t>Kogpt2 </a:t>
            </a:r>
            <a:r>
              <a:rPr lang="de-DE" altLang="ko-KR" dirty="0" err="1"/>
              <a:t>github</a:t>
            </a:r>
            <a:r>
              <a:rPr lang="de-DE" altLang="ko-KR" dirty="0"/>
              <a:t> : </a:t>
            </a:r>
            <a:r>
              <a:rPr lang="de-DE" altLang="ko-KR" dirty="0">
                <a:hlinkClick r:id="rId14"/>
              </a:rPr>
              <a:t>https://github.com/SKT-AI/KoGPT2</a:t>
            </a:r>
            <a:r>
              <a:rPr lang="de-DE" altLang="ko-KR" dirty="0"/>
              <a:t> </a:t>
            </a:r>
          </a:p>
          <a:p>
            <a:r>
              <a:rPr lang="de-DE" altLang="ko-KR" dirty="0"/>
              <a:t>Autoregressive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de-DE" altLang="ko-KR" dirty="0">
                <a:hlinkClick r:id="rId15"/>
              </a:rPr>
              <a:t>https://velog.io/@nawnoes/Transformer-%EA%B8%B0%EB%B0%98%EC%9D%98-%EC%9E%90%EC%97%B0%EC%96%B4%EC%B2%98%EB%A6%AC-%EB%AA%A8%EB%8D%B8</a:t>
            </a:r>
            <a:r>
              <a:rPr lang="de-DE" altLang="ko-KR" dirty="0"/>
              <a:t> </a:t>
            </a:r>
          </a:p>
          <a:p>
            <a:r>
              <a:rPr lang="de-DE" altLang="ko-KR" dirty="0">
                <a:hlinkClick r:id="rId16"/>
              </a:rPr>
              <a:t>T</a:t>
            </a:r>
            <a:r>
              <a:rPr lang="de-DE" altLang="ko-KR" dirty="0"/>
              <a:t>ransformer</a:t>
            </a:r>
            <a:r>
              <a:rPr lang="en-US" altLang="ko-KR" dirty="0"/>
              <a:t> model : </a:t>
            </a:r>
            <a:r>
              <a:rPr lang="de-DE" altLang="ko-KR" dirty="0">
                <a:hlinkClick r:id="rId16"/>
              </a:rPr>
              <a:t>https://codlingual.tistory.com/117</a:t>
            </a:r>
            <a:endParaRPr lang="de-DE" altLang="ko-KR" dirty="0"/>
          </a:p>
          <a:p>
            <a:r>
              <a:rPr lang="en-US" altLang="ko-KR" dirty="0"/>
              <a:t>Transformer</a:t>
            </a:r>
            <a:r>
              <a:rPr lang="ko-KR" altLang="en-US" dirty="0"/>
              <a:t>로 텍스트 생성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17"/>
              </a:rPr>
              <a:t>https://littlefoxdiary.tistory.com/46</a:t>
            </a:r>
            <a:endParaRPr lang="de-DE" altLang="ko-KR" dirty="0"/>
          </a:p>
          <a:p>
            <a:r>
              <a:rPr lang="en-US" altLang="ko-KR" dirty="0"/>
              <a:t>LSTM </a:t>
            </a:r>
            <a:r>
              <a:rPr lang="ko-KR" altLang="en-US" dirty="0"/>
              <a:t>텍스트 생성</a:t>
            </a:r>
            <a:r>
              <a:rPr lang="en-US" altLang="ko-KR" dirty="0"/>
              <a:t> : </a:t>
            </a:r>
            <a:r>
              <a:rPr lang="en-US" altLang="ko-KR" dirty="0">
                <a:hlinkClick r:id="rId18"/>
              </a:rPr>
              <a:t>https://subinium.github.io/Keras-8/</a:t>
            </a:r>
            <a:r>
              <a:rPr lang="en-US" altLang="ko-KR" dirty="0"/>
              <a:t> , </a:t>
            </a:r>
            <a:r>
              <a:rPr lang="en-US" altLang="ko-KR" dirty="0">
                <a:hlinkClick r:id="rId19"/>
              </a:rPr>
              <a:t>https://diane-space.tistory.com/200</a:t>
            </a:r>
            <a:r>
              <a:rPr lang="en-US" altLang="ko-KR" dirty="0"/>
              <a:t> </a:t>
            </a:r>
            <a:endParaRPr lang="de-DE" altLang="ko-KR" dirty="0"/>
          </a:p>
          <a:p>
            <a:r>
              <a:rPr lang="ko-KR" altLang="en-US" dirty="0"/>
              <a:t>자연어 생성 평가 방법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20"/>
              </a:rPr>
              <a:t>https://blog.testworks.co.kr/nlp-generation-evaluation/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SSA </a:t>
            </a:r>
            <a:r>
              <a:rPr lang="ko-KR" altLang="en-US" dirty="0"/>
              <a:t>평가 인간 </a:t>
            </a:r>
            <a:r>
              <a:rPr lang="en-US" altLang="ko-KR" dirty="0"/>
              <a:t>vs </a:t>
            </a:r>
            <a:r>
              <a:rPr lang="ko-KR" altLang="en-US" dirty="0" err="1"/>
              <a:t>챗봇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21"/>
              </a:rPr>
              <a:t>https://medium.com/analytics-vidhya/chat-about-anything-with-human-like-open-domain-chatbot-7649408fe279</a:t>
            </a:r>
            <a:r>
              <a:rPr lang="ko-KR" altLang="en-US" dirty="0"/>
              <a:t> </a:t>
            </a:r>
            <a:endParaRPr lang="de-DE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9C0EF-4890-B046-902C-0EB1E3ED65F8}"/>
              </a:ext>
            </a:extLst>
          </p:cNvPr>
          <p:cNvSpPr txBox="1"/>
          <p:nvPr/>
        </p:nvSpPr>
        <p:spPr>
          <a:xfrm>
            <a:off x="635431" y="4973984"/>
            <a:ext cx="11096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buFont typeface="Arial" panose="020B0604020202020204" pitchFamily="34" charset="0"/>
              <a:buChar char="•"/>
              <a:defRPr sz="1200">
                <a:latin typeface="KoPubWorldDotum Medium" pitchFamily="2" charset="-127"/>
                <a:ea typeface="KoPubWorldDotum Medium" pitchFamily="2" charset="-127"/>
                <a:cs typeface="KoPubWorldDotum Medium" pitchFamily="2" charset="-127"/>
              </a:defRPr>
            </a:lvl1pPr>
          </a:lstStyle>
          <a:p>
            <a:r>
              <a:rPr lang="de-DE" altLang="ko-KR" dirty="0"/>
              <a:t>Multioutput: </a:t>
            </a:r>
            <a:r>
              <a:rPr lang="de-DE" altLang="ko-KR" dirty="0">
                <a:hlinkClick r:id="rId22"/>
              </a:rPr>
              <a:t>https://scikit-learn.org/stable/modules/generated/sklearn.multioutput.MultiOutputClassifier.html</a:t>
            </a:r>
            <a:endParaRPr lang="de-DE" altLang="ko-KR" dirty="0"/>
          </a:p>
          <a:p>
            <a:r>
              <a:rPr lang="en-US" altLang="ko-KR" dirty="0" err="1"/>
              <a:t>MoritzLauer</a:t>
            </a:r>
            <a:r>
              <a:rPr lang="en-US" altLang="ko-KR" dirty="0"/>
              <a:t> : </a:t>
            </a:r>
            <a:r>
              <a:rPr lang="en-US" altLang="ko-KR" dirty="0">
                <a:hlinkClick r:id="rId23"/>
              </a:rPr>
              <a:t>https://huggingface.co/MoritzLaurer/mDeBERTa-v3-base-xnli-multilingual-nli-2mil7</a:t>
            </a:r>
            <a:endParaRPr lang="en-US" altLang="ko-KR" dirty="0"/>
          </a:p>
          <a:p>
            <a:r>
              <a:rPr lang="ko-KR" altLang="en-US" dirty="0"/>
              <a:t>기타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de-DE" altLang="ko-KR" dirty="0" err="1"/>
              <a:t>bongsoo</a:t>
            </a:r>
            <a:r>
              <a:rPr lang="de-DE" altLang="ko-KR" dirty="0"/>
              <a:t>/bert-base-kor-v1 </a:t>
            </a:r>
            <a:r>
              <a:rPr lang="de-DE" altLang="ko-KR" dirty="0">
                <a:hlinkClick r:id="rId24"/>
              </a:rPr>
              <a:t>https://huggingface.co/bongsoo/bert-base-kor-v1</a:t>
            </a:r>
            <a:r>
              <a:rPr lang="de-DE" altLang="ko-KR" dirty="0"/>
              <a:t> </a:t>
            </a:r>
          </a:p>
          <a:p>
            <a:r>
              <a:rPr lang="ko-KR" altLang="en-US" dirty="0"/>
              <a:t>기타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de-DE" altLang="ko-KR" dirty="0"/>
              <a:t>team-</a:t>
            </a:r>
            <a:r>
              <a:rPr lang="de-DE" altLang="ko-KR" dirty="0" err="1"/>
              <a:t>lucid</a:t>
            </a:r>
            <a:r>
              <a:rPr lang="de-DE" altLang="ko-KR" dirty="0"/>
              <a:t>/deberta-v3-base-korean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25"/>
              </a:rPr>
              <a:t>https://huggingface.co/team-lucid/deberta-v3-base-korean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기타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de-DE" altLang="ko-KR" dirty="0" err="1"/>
              <a:t>nboost</a:t>
            </a:r>
            <a:r>
              <a:rPr lang="de-DE" altLang="ko-KR" dirty="0"/>
              <a:t>/</a:t>
            </a:r>
            <a:r>
              <a:rPr lang="de-DE" altLang="ko-KR" dirty="0" err="1"/>
              <a:t>pt</a:t>
            </a:r>
            <a:r>
              <a:rPr lang="de-DE" altLang="ko-KR" dirty="0"/>
              <a:t>-</a:t>
            </a:r>
            <a:r>
              <a:rPr lang="de-DE" altLang="ko-KR" dirty="0" err="1"/>
              <a:t>bert</a:t>
            </a:r>
            <a:r>
              <a:rPr lang="de-DE" altLang="ko-KR" dirty="0"/>
              <a:t>-large-</a:t>
            </a:r>
            <a:r>
              <a:rPr lang="de-DE" altLang="ko-KR" dirty="0" err="1"/>
              <a:t>msmarco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26"/>
              </a:rPr>
              <a:t>https://huggingface.co/nboost/pt-bert-large-msmarco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기타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de-DE" altLang="ko-KR" dirty="0" err="1"/>
              <a:t>facebook</a:t>
            </a:r>
            <a:r>
              <a:rPr lang="de-DE" altLang="ko-KR" dirty="0"/>
              <a:t>/bart-large-</a:t>
            </a:r>
            <a:r>
              <a:rPr lang="de-DE" altLang="ko-KR" dirty="0" err="1"/>
              <a:t>mnli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27"/>
              </a:rPr>
              <a:t>https://huggingface.co/facebook/bart-large-mnli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고객 유형 분리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de-DE" altLang="ko-KR" dirty="0">
                <a:hlinkClick r:id="rId28"/>
              </a:rPr>
              <a:t>https://suy379.tistory.com/51</a:t>
            </a:r>
            <a:r>
              <a:rPr lang="de-DE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96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7E65D5-FDBB-79DF-B49D-D6AB10FEC282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DE658F5-C87E-504C-BADB-81587552BEF5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87AF2C8-D8A5-3D40-BDED-E3FD2B9DB427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26" name="오각형[P] 15">
                <a:extLst>
                  <a:ext uri="{FF2B5EF4-FFF2-40B4-BE49-F238E27FC236}">
                    <a16:creationId xmlns:a16="http://schemas.microsoft.com/office/drawing/2014/main" id="{C012F1B2-A227-6745-B8B3-92106FDF1E65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오각형[P] 22">
                <a:extLst>
                  <a:ext uri="{FF2B5EF4-FFF2-40B4-BE49-F238E27FC236}">
                    <a16:creationId xmlns:a16="http://schemas.microsoft.com/office/drawing/2014/main" id="{352638BA-CDA8-0640-B886-0705E5EDE29D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기획 배경</a:t>
                </a:r>
              </a:p>
            </p:txBody>
          </p:sp>
          <p:sp>
            <p:nvSpPr>
              <p:cNvPr id="30" name="오각형[P] 15">
                <a:extLst>
                  <a:ext uri="{FF2B5EF4-FFF2-40B4-BE49-F238E27FC236}">
                    <a16:creationId xmlns:a16="http://schemas.microsoft.com/office/drawing/2014/main" id="{F6E161F3-5177-8A4D-95FA-28F04847DCB8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일정 및 작업관리</a:t>
                </a:r>
              </a:p>
            </p:txBody>
          </p:sp>
        </p:grpSp>
        <p:sp>
          <p:nvSpPr>
            <p:cNvPr id="25" name="오각형[P] 22">
              <a:extLst>
                <a:ext uri="{FF2B5EF4-FFF2-40B4-BE49-F238E27FC236}">
                  <a16:creationId xmlns:a16="http://schemas.microsoft.com/office/drawing/2014/main" id="{9B0094B1-9956-2043-9DF2-43CB52B5DBE3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sp>
        <p:nvSpPr>
          <p:cNvPr id="31" name="Group 8">
            <a:extLst>
              <a:ext uri="{FF2B5EF4-FFF2-40B4-BE49-F238E27FC236}">
                <a16:creationId xmlns:a16="http://schemas.microsoft.com/office/drawing/2014/main" id="{F468F576-E7DB-2844-A1D8-E0823E528132}"/>
              </a:ext>
            </a:extLst>
          </p:cNvPr>
          <p:cNvSpPr txBox="1"/>
          <p:nvPr/>
        </p:nvSpPr>
        <p:spPr>
          <a:xfrm>
            <a:off x="427984" y="254042"/>
            <a:ext cx="1517350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배경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EF223E22-FF55-9AA6-A515-9826DF3FF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5397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소비자 리뷰가 소비패턴에 지대한 영향을 미치는 현 상황에서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리뷰 관리는 선택이 아닌 필수 사항이 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CC36F28-BD19-E60D-130B-9B1D4B2DFAA6}"/>
              </a:ext>
            </a:extLst>
          </p:cNvPr>
          <p:cNvGrpSpPr/>
          <p:nvPr/>
        </p:nvGrpSpPr>
        <p:grpSpPr>
          <a:xfrm>
            <a:off x="1927473" y="1819665"/>
            <a:ext cx="1916182" cy="317781"/>
            <a:chOff x="633174" y="1877458"/>
            <a:chExt cx="3315571" cy="288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51F76F-DACE-B0EA-1143-3003006A9F48}"/>
                </a:ext>
              </a:extLst>
            </p:cNvPr>
            <p:cNvSpPr txBox="1"/>
            <p:nvPr/>
          </p:nvSpPr>
          <p:spPr>
            <a:xfrm>
              <a:off x="6665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배달 앱에서 리뷰의 중요성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2F0D8C3-F195-975F-E351-90A1F7A4D5B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2095698-5868-7ED9-38CE-DAAF103494BF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1B9487CA-3BF5-D774-F615-04413D4C0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935112"/>
              </p:ext>
            </p:extLst>
          </p:nvPr>
        </p:nvGraphicFramePr>
        <p:xfrm>
          <a:off x="1860516" y="2225607"/>
          <a:ext cx="5221910" cy="39756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BA85AF7-2940-7E8B-BB2B-880FED3F3649}"/>
              </a:ext>
            </a:extLst>
          </p:cNvPr>
          <p:cNvSpPr txBox="1"/>
          <p:nvPr/>
        </p:nvSpPr>
        <p:spPr>
          <a:xfrm>
            <a:off x="2194265" y="2563706"/>
            <a:ext cx="13762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latinLnBrk="0"/>
            <a:r>
              <a:rPr kumimoji="1" lang="ko-KR" altLang="en-US" sz="1200" dirty="0">
                <a:latin typeface="+mn-ea"/>
                <a:ea typeface="+mn-ea"/>
              </a:rPr>
              <a:t>나는 소비자 리뷰가 부정적이면 해당 제품을 구매하지 않는다</a:t>
            </a:r>
            <a:endParaRPr kumimoji="1" lang="en-US" altLang="ko-KR" sz="1200" dirty="0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938EC-1C5F-DCAC-43D8-CC0F400B9D4A}"/>
              </a:ext>
            </a:extLst>
          </p:cNvPr>
          <p:cNvSpPr txBox="1"/>
          <p:nvPr/>
        </p:nvSpPr>
        <p:spPr>
          <a:xfrm>
            <a:off x="3582606" y="2648344"/>
            <a:ext cx="137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latinLnBrk="0"/>
            <a:r>
              <a:rPr kumimoji="1" lang="ko-KR" altLang="en-US" sz="1200" dirty="0">
                <a:latin typeface="+mn-ea"/>
                <a:ea typeface="+mn-ea"/>
              </a:rPr>
              <a:t>나는 소비자 리뷰가 많은 제품을 구매하는 편이다</a:t>
            </a:r>
            <a:endParaRPr kumimoji="1" lang="en-US" altLang="ko-KR" sz="1200" dirty="0"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A87472-9CAE-6004-F3F9-0F1090F2B916}"/>
              </a:ext>
            </a:extLst>
          </p:cNvPr>
          <p:cNvSpPr txBox="1"/>
          <p:nvPr/>
        </p:nvSpPr>
        <p:spPr>
          <a:xfrm>
            <a:off x="4970947" y="2648344"/>
            <a:ext cx="1376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latinLnBrk="0"/>
            <a:r>
              <a:rPr kumimoji="1" lang="ko-KR" altLang="en-US" sz="1200" dirty="0">
                <a:latin typeface="+mn-ea"/>
                <a:ea typeface="+mn-ea"/>
              </a:rPr>
              <a:t>나는 제품 </a:t>
            </a:r>
            <a:r>
              <a:rPr kumimoji="1" lang="ko-KR" altLang="en-US" sz="1200" dirty="0" err="1">
                <a:latin typeface="+mn-ea"/>
                <a:ea typeface="+mn-ea"/>
              </a:rPr>
              <a:t>구매시</a:t>
            </a:r>
            <a:r>
              <a:rPr kumimoji="1" lang="ko-KR" altLang="en-US" sz="1200" dirty="0">
                <a:latin typeface="+mn-ea"/>
                <a:ea typeface="+mn-ea"/>
              </a:rPr>
              <a:t> 항상 소비자 리뷰를 확인한다</a:t>
            </a:r>
            <a:endParaRPr kumimoji="1" lang="en-US" altLang="ko-KR" sz="120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AA444-9616-640B-22D1-3F9C938D30FF}"/>
              </a:ext>
            </a:extLst>
          </p:cNvPr>
          <p:cNvSpPr txBox="1"/>
          <p:nvPr/>
        </p:nvSpPr>
        <p:spPr>
          <a:xfrm>
            <a:off x="4456978" y="1972279"/>
            <a:ext cx="27519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i="1" dirty="0">
                <a:latin typeface="+mn-ea"/>
              </a:rPr>
              <a:t>Source : </a:t>
            </a:r>
            <a:r>
              <a:rPr lang="ko-KR" altLang="en-US" sz="1050" i="1" dirty="0" err="1">
                <a:latin typeface="+mn-ea"/>
              </a:rPr>
              <a:t>엠브레인</a:t>
            </a:r>
            <a:r>
              <a:rPr lang="ko-KR" altLang="en-US" sz="1050" i="1" dirty="0">
                <a:latin typeface="+mn-ea"/>
              </a:rPr>
              <a:t> </a:t>
            </a:r>
            <a:r>
              <a:rPr lang="ko-KR" altLang="en-US" sz="1050" i="1" dirty="0" err="1">
                <a:latin typeface="+mn-ea"/>
              </a:rPr>
              <a:t>트렌드모니터</a:t>
            </a:r>
            <a:r>
              <a:rPr lang="ko-KR" altLang="en-US" sz="1050" i="1" dirty="0">
                <a:latin typeface="+mn-ea"/>
              </a:rPr>
              <a:t> </a:t>
            </a:r>
            <a:r>
              <a:rPr lang="en-US" altLang="ko-KR" sz="1050" i="1" dirty="0">
                <a:latin typeface="+mn-ea"/>
              </a:rPr>
              <a:t>/ </a:t>
            </a:r>
            <a:r>
              <a:rPr lang="ko-KR" altLang="en-US" sz="1050" i="1" dirty="0">
                <a:latin typeface="+mn-ea"/>
              </a:rPr>
              <a:t>단위 </a:t>
            </a:r>
            <a:r>
              <a:rPr lang="en-US" altLang="ko-KR" sz="1050" i="1" dirty="0">
                <a:latin typeface="+mn-ea"/>
              </a:rPr>
              <a:t>: %</a:t>
            </a:r>
            <a:endParaRPr lang="ko-KR" altLang="en-US" sz="1050" i="1" dirty="0"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22FC99-6112-4E4D-B92E-86E04C4964E1}"/>
              </a:ext>
            </a:extLst>
          </p:cNvPr>
          <p:cNvSpPr/>
          <p:nvPr/>
        </p:nvSpPr>
        <p:spPr>
          <a:xfrm>
            <a:off x="7510966" y="3125589"/>
            <a:ext cx="3528333" cy="1872901"/>
          </a:xfrm>
          <a:prstGeom prst="rect">
            <a:avLst/>
          </a:prstGeom>
          <a:noFill/>
          <a:ln w="9525">
            <a:solidFill>
              <a:srgbClr val="2AC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소비자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 중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(69.4%)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이 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리뷰가 부정적일 경우 해당 제품을 구매하지 않음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소비자의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93%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상품 구매 전 온라인 리뷰를 읽으며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40%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가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개에서 </a:t>
            </a:r>
            <a:r>
              <a:rPr kumimoji="1"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  <a:r>
              <a:rPr kumimoji="1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개의 리뷰를 읽고 구매 결정</a:t>
            </a:r>
            <a:endParaRPr kumimoji="1"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8" name="이등변 삼각형 4">
            <a:extLst>
              <a:ext uri="{FF2B5EF4-FFF2-40B4-BE49-F238E27FC236}">
                <a16:creationId xmlns:a16="http://schemas.microsoft.com/office/drawing/2014/main" id="{EE6C3457-C495-1340-8802-B306154C95F7}"/>
              </a:ext>
            </a:extLst>
          </p:cNvPr>
          <p:cNvSpPr/>
          <p:nvPr/>
        </p:nvSpPr>
        <p:spPr>
          <a:xfrm rot="5400000">
            <a:off x="6611286" y="3826705"/>
            <a:ext cx="1471525" cy="468294"/>
          </a:xfrm>
          <a:prstGeom prst="triangle">
            <a:avLst>
              <a:gd name="adj" fmla="val 50000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07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2">
            <a:extLst>
              <a:ext uri="{FF2B5EF4-FFF2-40B4-BE49-F238E27FC236}">
                <a16:creationId xmlns:a16="http://schemas.microsoft.com/office/drawing/2014/main" id="{C24C0D69-5DC1-8541-80F1-F6F9F3E39FF7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roup 8">
            <a:extLst>
              <a:ext uri="{FF2B5EF4-FFF2-40B4-BE49-F238E27FC236}">
                <a16:creationId xmlns:a16="http://schemas.microsoft.com/office/drawing/2014/main" id="{3FD5D3A4-4274-264F-89D9-943071AD543D}"/>
              </a:ext>
            </a:extLst>
          </p:cNvPr>
          <p:cNvSpPr txBox="1"/>
          <p:nvPr/>
        </p:nvSpPr>
        <p:spPr>
          <a:xfrm>
            <a:off x="640634" y="254042"/>
            <a:ext cx="1786044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Thanks to</a:t>
            </a:r>
          </a:p>
        </p:txBody>
      </p:sp>
      <p:sp>
        <p:nvSpPr>
          <p:cNvPr id="6" name="Group 8">
            <a:extLst>
              <a:ext uri="{FF2B5EF4-FFF2-40B4-BE49-F238E27FC236}">
                <a16:creationId xmlns:a16="http://schemas.microsoft.com/office/drawing/2014/main" id="{7BB314A8-EEA1-FE41-A882-77FC1C74BD90}"/>
              </a:ext>
            </a:extLst>
          </p:cNvPr>
          <p:cNvSpPr txBox="1"/>
          <p:nvPr/>
        </p:nvSpPr>
        <p:spPr>
          <a:xfrm>
            <a:off x="2553832" y="2497492"/>
            <a:ext cx="7039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0" b="1" dirty="0">
                <a:solidFill>
                  <a:srgbClr val="2B5656"/>
                </a:solidFill>
                <a:latin typeface="+mj-ea"/>
                <a:ea typeface="+mj-ea"/>
                <a:cs typeface="KoPubWorldDotum Bold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7313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20CFB9D0-C7CB-BA43-7BC3-18027AE6EC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962711"/>
              </p:ext>
            </p:extLst>
          </p:nvPr>
        </p:nvGraphicFramePr>
        <p:xfrm>
          <a:off x="1699772" y="2456526"/>
          <a:ext cx="3902661" cy="34600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7E65D5-FDBB-79DF-B49D-D6AB10FEC282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C094D3D-6E72-7D8A-D621-4F0C5BFD11AC}"/>
              </a:ext>
            </a:extLst>
          </p:cNvPr>
          <p:cNvGrpSpPr/>
          <p:nvPr/>
        </p:nvGrpSpPr>
        <p:grpSpPr>
          <a:xfrm>
            <a:off x="1666527" y="1911927"/>
            <a:ext cx="3902654" cy="282633"/>
            <a:chOff x="608388" y="1877458"/>
            <a:chExt cx="3340357" cy="28800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58B110-93F7-9D68-44F7-556A9987F1C9}"/>
                </a:ext>
              </a:extLst>
            </p:cNvPr>
            <p:cNvSpPr txBox="1"/>
            <p:nvPr/>
          </p:nvSpPr>
          <p:spPr>
            <a:xfrm>
              <a:off x="6665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사장님의 댓글이 재구매 의사에 미치는 효과 분포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BDC3885-DBDD-E70E-312C-C94CBD674649}"/>
                </a:ext>
              </a:extLst>
            </p:cNvPr>
            <p:cNvCxnSpPr>
              <a:cxnSpLocks/>
            </p:cNvCxnSpPr>
            <p:nvPr/>
          </p:nvCxnSpPr>
          <p:spPr>
            <a:xfrm>
              <a:off x="608388" y="1891890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73A07EF-836D-87EC-9093-F9BB19E72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1E503EB-662E-9341-A003-1B8A683A9C3A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5E4349-BC70-DA4C-91FA-F4C0129D66A6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34" name="오각형[P] 15">
                <a:extLst>
                  <a:ext uri="{FF2B5EF4-FFF2-40B4-BE49-F238E27FC236}">
                    <a16:creationId xmlns:a16="http://schemas.microsoft.com/office/drawing/2014/main" id="{7D6ADA26-93EF-8B42-8D77-D4D996949A12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오각형[P] 22">
                <a:extLst>
                  <a:ext uri="{FF2B5EF4-FFF2-40B4-BE49-F238E27FC236}">
                    <a16:creationId xmlns:a16="http://schemas.microsoft.com/office/drawing/2014/main" id="{757B9B65-9C3D-4A43-9F4A-C742FF12349F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기획 배경</a:t>
                </a:r>
              </a:p>
            </p:txBody>
          </p:sp>
          <p:sp>
            <p:nvSpPr>
              <p:cNvPr id="36" name="오각형[P] 15">
                <a:extLst>
                  <a:ext uri="{FF2B5EF4-FFF2-40B4-BE49-F238E27FC236}">
                    <a16:creationId xmlns:a16="http://schemas.microsoft.com/office/drawing/2014/main" id="{975AB95B-7669-C841-A9F8-A8F18E1F9462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일정 및 작업관리</a:t>
                </a:r>
              </a:p>
            </p:txBody>
          </p:sp>
        </p:grpSp>
        <p:sp>
          <p:nvSpPr>
            <p:cNvPr id="33" name="오각형[P] 22">
              <a:extLst>
                <a:ext uri="{FF2B5EF4-FFF2-40B4-BE49-F238E27FC236}">
                  <a16:creationId xmlns:a16="http://schemas.microsoft.com/office/drawing/2014/main" id="{51201A51-1561-4A46-8886-A0C0A24CC486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sp>
        <p:nvSpPr>
          <p:cNvPr id="51" name="Group 8">
            <a:extLst>
              <a:ext uri="{FF2B5EF4-FFF2-40B4-BE49-F238E27FC236}">
                <a16:creationId xmlns:a16="http://schemas.microsoft.com/office/drawing/2014/main" id="{5934A161-CD20-174E-8FE8-0BE94991D3E7}"/>
              </a:ext>
            </a:extLst>
          </p:cNvPr>
          <p:cNvSpPr txBox="1"/>
          <p:nvPr/>
        </p:nvSpPr>
        <p:spPr>
          <a:xfrm>
            <a:off x="427984" y="254042"/>
            <a:ext cx="1517350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배경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70F7D1-3D0A-A342-A6B3-653680EC12FB}"/>
              </a:ext>
            </a:extLst>
          </p:cNvPr>
          <p:cNvGrpSpPr/>
          <p:nvPr/>
        </p:nvGrpSpPr>
        <p:grpSpPr>
          <a:xfrm>
            <a:off x="6056851" y="2456526"/>
            <a:ext cx="4200706" cy="3445510"/>
            <a:chOff x="6323207" y="2456526"/>
            <a:chExt cx="3537857" cy="3028950"/>
          </a:xfrm>
        </p:grpSpPr>
        <p:sp>
          <p:nvSpPr>
            <p:cNvPr id="44" name="세로로 말린 두루마리 모양[V] 43">
              <a:extLst>
                <a:ext uri="{FF2B5EF4-FFF2-40B4-BE49-F238E27FC236}">
                  <a16:creationId xmlns:a16="http://schemas.microsoft.com/office/drawing/2014/main" id="{5DA12CBF-B4A3-7D43-9403-7BAA2E67BD62}"/>
                </a:ext>
              </a:extLst>
            </p:cNvPr>
            <p:cNvSpPr/>
            <p:nvPr/>
          </p:nvSpPr>
          <p:spPr>
            <a:xfrm>
              <a:off x="6323207" y="2456526"/>
              <a:ext cx="3390900" cy="3028950"/>
            </a:xfrm>
            <a:prstGeom prst="verticalScroll">
              <a:avLst>
                <a:gd name="adj" fmla="val 0"/>
              </a:avLst>
            </a:prstGeom>
            <a:solidFill>
              <a:srgbClr val="F3F3F3"/>
            </a:solidFill>
            <a:ln>
              <a:solidFill>
                <a:srgbClr val="25ADAA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B855800-B6FE-4548-9B2F-4287268EA54C}"/>
                </a:ext>
              </a:extLst>
            </p:cNvPr>
            <p:cNvSpPr/>
            <p:nvPr/>
          </p:nvSpPr>
          <p:spPr>
            <a:xfrm>
              <a:off x="6399407" y="3486675"/>
              <a:ext cx="3461657" cy="10040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tIns="360000" bIns="360000" anchor="ctr" anchorCtr="0">
              <a:sp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E06936-524B-9840-B60A-C16F37CBE52C}"/>
                </a:ext>
              </a:extLst>
            </p:cNvPr>
            <p:cNvSpPr txBox="1"/>
            <p:nvPr/>
          </p:nvSpPr>
          <p:spPr>
            <a:xfrm>
              <a:off x="6454271" y="2601544"/>
              <a:ext cx="33169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“</a:t>
              </a:r>
              <a:r>
                <a:rPr kumimoji="1" lang="ko-KR" altLang="en-US" sz="1500" b="1" dirty="0" err="1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배달앱</a:t>
              </a:r>
              <a:r>
                <a:rPr kumimoji="1" lang="ko-KR" altLang="en-US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 </a:t>
              </a:r>
              <a:r>
                <a:rPr kumimoji="1" lang="en-US" altLang="ko-KR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‘</a:t>
              </a:r>
              <a:r>
                <a:rPr kumimoji="1" lang="ko-KR" altLang="en-US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감동 댓글</a:t>
              </a:r>
              <a:r>
                <a:rPr kumimoji="1" lang="en-US" altLang="ko-KR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’,</a:t>
              </a:r>
              <a:r>
                <a:rPr kumimoji="1" lang="ko-KR" altLang="en-US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 자영업 매출 늘렸네</a:t>
              </a:r>
              <a:r>
                <a:rPr kumimoji="1" lang="en-US" altLang="ko-KR" sz="1500" b="1" dirty="0">
                  <a:latin typeface="KoPubWorldDotum Bold" pitchFamily="2" charset="-127"/>
                  <a:ea typeface="KoPubWorldDotum Bold" pitchFamily="2" charset="-127"/>
                  <a:cs typeface="KoPubWorldDotum Bold" pitchFamily="2" charset="-127"/>
                </a:rPr>
                <a:t>”</a:t>
              </a:r>
              <a:endParaRPr kumimoji="1" lang="ko-KR" altLang="en-US" sz="1500" b="1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886887-59BB-F441-8338-E948FD77CC4D}"/>
                </a:ext>
              </a:extLst>
            </p:cNvPr>
            <p:cNvSpPr txBox="1"/>
            <p:nvPr/>
          </p:nvSpPr>
          <p:spPr>
            <a:xfrm>
              <a:off x="6513708" y="4697044"/>
              <a:ext cx="3276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ko-KR" sz="1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D2470AE-A7BD-2A44-A992-9F6E1B0E2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137" y="2989925"/>
              <a:ext cx="2650079" cy="2324101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6F6DFCD-F6AB-C047-81C5-D2EE53DCE04F}"/>
              </a:ext>
            </a:extLst>
          </p:cNvPr>
          <p:cNvGrpSpPr/>
          <p:nvPr/>
        </p:nvGrpSpPr>
        <p:grpSpPr>
          <a:xfrm>
            <a:off x="6108299" y="1914699"/>
            <a:ext cx="3902654" cy="282633"/>
            <a:chOff x="608388" y="1877458"/>
            <a:chExt cx="3340357" cy="288000"/>
          </a:xfrm>
        </p:grpSpPr>
        <p:cxnSp>
          <p:nvCxnSpPr>
            <p:cNvPr id="48" name="직선 연결선 12">
              <a:extLst>
                <a:ext uri="{FF2B5EF4-FFF2-40B4-BE49-F238E27FC236}">
                  <a16:creationId xmlns:a16="http://schemas.microsoft.com/office/drawing/2014/main" id="{0DF61101-BC63-574D-8178-81FC2211E9B5}"/>
                </a:ext>
              </a:extLst>
            </p:cNvPr>
            <p:cNvCxnSpPr>
              <a:cxnSpLocks/>
            </p:cNvCxnSpPr>
            <p:nvPr/>
          </p:nvCxnSpPr>
          <p:spPr>
            <a:xfrm>
              <a:off x="608388" y="1891890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3">
              <a:extLst>
                <a:ext uri="{FF2B5EF4-FFF2-40B4-BE49-F238E27FC236}">
                  <a16:creationId xmlns:a16="http://schemas.microsoft.com/office/drawing/2014/main" id="{DC0F246C-017F-E54B-8491-6B8F534A747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6F6486-CEFA-7D42-9692-3FD3FDAC74B4}"/>
                </a:ext>
              </a:extLst>
            </p:cNvPr>
            <p:cNvSpPr txBox="1"/>
            <p:nvPr/>
          </p:nvSpPr>
          <p:spPr>
            <a:xfrm>
              <a:off x="6665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매출과 직결되는 소비자 리뷰 관리</a:t>
              </a:r>
            </a:p>
          </p:txBody>
        </p:sp>
      </p:grpSp>
      <p:sp>
        <p:nvSpPr>
          <p:cNvPr id="53" name="Rectangle 28">
            <a:extLst>
              <a:ext uri="{FF2B5EF4-FFF2-40B4-BE49-F238E27FC236}">
                <a16:creationId xmlns:a16="http://schemas.microsoft.com/office/drawing/2014/main" id="{43E921FE-A753-C94C-B33C-C5970F78A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14" y="3557314"/>
            <a:ext cx="11108162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4CAD4CC0-C579-3F4F-B335-090431BE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5397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특히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배달앱의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경우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리뷰 뿐 아니라 리뷰에 대한 사장님의 성의 있는 답변이 매출을 상승시키는 주요 요인 중 하나가 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09DF548-E5E9-C44A-8C82-757DE0E590E8}"/>
              </a:ext>
            </a:extLst>
          </p:cNvPr>
          <p:cNvSpPr txBox="1"/>
          <p:nvPr/>
        </p:nvSpPr>
        <p:spPr>
          <a:xfrm>
            <a:off x="1925384" y="6030582"/>
            <a:ext cx="3743548" cy="652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kumimoji="1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/>
              <a:t>80%</a:t>
            </a:r>
            <a:r>
              <a:rPr lang="ko-KR" altLang="en-US" dirty="0"/>
              <a:t>에게 댓글이 </a:t>
            </a:r>
            <a:r>
              <a:rPr lang="ko-KR" altLang="en-US" dirty="0" err="1"/>
              <a:t>재구매</a:t>
            </a:r>
            <a:r>
              <a:rPr lang="ko-KR" altLang="en-US" dirty="0"/>
              <a:t> 의사에 중요한 영향 미침  </a:t>
            </a:r>
            <a:endParaRPr lang="en-US" altLang="ko-KR" dirty="0"/>
          </a:p>
        </p:txBody>
      </p:sp>
      <p:sp>
        <p:nvSpPr>
          <p:cNvPr id="57" name="이등변 삼각형 11">
            <a:extLst>
              <a:ext uri="{FF2B5EF4-FFF2-40B4-BE49-F238E27FC236}">
                <a16:creationId xmlns:a16="http://schemas.microsoft.com/office/drawing/2014/main" id="{CDE8549F-E68F-4342-BD2E-6280790BDADE}"/>
              </a:ext>
            </a:extLst>
          </p:cNvPr>
          <p:cNvSpPr/>
          <p:nvPr/>
        </p:nvSpPr>
        <p:spPr>
          <a:xfrm rot="5400000">
            <a:off x="1635717" y="6181343"/>
            <a:ext cx="436722" cy="350510"/>
          </a:xfrm>
          <a:prstGeom prst="triangle">
            <a:avLst>
              <a:gd name="adj" fmla="val 50000"/>
            </a:avLst>
          </a:prstGeom>
          <a:solidFill>
            <a:srgbClr val="2AC1BC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A4C491-A204-9A47-B23F-06F369613807}"/>
              </a:ext>
            </a:extLst>
          </p:cNvPr>
          <p:cNvSpPr txBox="1"/>
          <p:nvPr/>
        </p:nvSpPr>
        <p:spPr>
          <a:xfrm>
            <a:off x="6299308" y="6030582"/>
            <a:ext cx="3708870" cy="652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kumimoji="1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 고객과 소통하는 가게</a:t>
            </a:r>
            <a:r>
              <a:rPr lang="en-US" altLang="ko-KR" dirty="0"/>
              <a:t>,</a:t>
            </a:r>
            <a:r>
              <a:rPr lang="ko-KR" altLang="en-US" dirty="0"/>
              <a:t> 확연한 매출 증대 효과</a:t>
            </a:r>
            <a:endParaRPr lang="en-US" altLang="ko-KR" dirty="0"/>
          </a:p>
        </p:txBody>
      </p:sp>
      <p:sp>
        <p:nvSpPr>
          <p:cNvPr id="60" name="이등변 삼각형 11">
            <a:extLst>
              <a:ext uri="{FF2B5EF4-FFF2-40B4-BE49-F238E27FC236}">
                <a16:creationId xmlns:a16="http://schemas.microsoft.com/office/drawing/2014/main" id="{BD49701B-53AB-5C4B-AD0D-69C5555E2A2E}"/>
              </a:ext>
            </a:extLst>
          </p:cNvPr>
          <p:cNvSpPr/>
          <p:nvPr/>
        </p:nvSpPr>
        <p:spPr>
          <a:xfrm rot="5400000">
            <a:off x="6044235" y="6181343"/>
            <a:ext cx="436722" cy="350510"/>
          </a:xfrm>
          <a:prstGeom prst="triangle">
            <a:avLst>
              <a:gd name="adj" fmla="val 50000"/>
            </a:avLst>
          </a:prstGeom>
          <a:solidFill>
            <a:srgbClr val="2AC1BC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 descr="친필, 폰트, 서예, 텍스트이(가) 표시된 사진&#10;&#10;자동 생성된 설명">
            <a:extLst>
              <a:ext uri="{FF2B5EF4-FFF2-40B4-BE49-F238E27FC236}">
                <a16:creationId xmlns:a16="http://schemas.microsoft.com/office/drawing/2014/main" id="{42AE0818-FD4D-D939-5449-3F66C4289A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2" t="39456" r="60930" b="49850"/>
          <a:stretch/>
        </p:blipFill>
        <p:spPr>
          <a:xfrm>
            <a:off x="5946330" y="1544793"/>
            <a:ext cx="801549" cy="7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0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A60BBE4C-1588-F243-A6F5-61FE785E358C}"/>
              </a:ext>
            </a:extLst>
          </p:cNvPr>
          <p:cNvGrpSpPr/>
          <p:nvPr/>
        </p:nvGrpSpPr>
        <p:grpSpPr>
          <a:xfrm>
            <a:off x="1722157" y="1928653"/>
            <a:ext cx="4013625" cy="265904"/>
            <a:chOff x="633174" y="1877455"/>
            <a:chExt cx="3315571" cy="288000"/>
          </a:xfrm>
        </p:grpSpPr>
        <p:cxnSp>
          <p:nvCxnSpPr>
            <p:cNvPr id="22" name="직선 연결선 6">
              <a:extLst>
                <a:ext uri="{FF2B5EF4-FFF2-40B4-BE49-F238E27FC236}">
                  <a16:creationId xmlns:a16="http://schemas.microsoft.com/office/drawing/2014/main" id="{C1EAB776-1E93-DC40-9F12-4F0282953BD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9B369A-9430-3041-8DB9-2781E6DE1BB6}"/>
                </a:ext>
              </a:extLst>
            </p:cNvPr>
            <p:cNvSpPr txBox="1"/>
            <p:nvPr/>
          </p:nvSpPr>
          <p:spPr>
            <a:xfrm>
              <a:off x="666515" y="1877455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실제 사장님들의 리뷰 대응 어려움 사례 예시</a:t>
              </a:r>
            </a:p>
          </p:txBody>
        </p:sp>
        <p:cxnSp>
          <p:nvCxnSpPr>
            <p:cNvPr id="21" name="직선 연결선 7">
              <a:extLst>
                <a:ext uri="{FF2B5EF4-FFF2-40B4-BE49-F238E27FC236}">
                  <a16:creationId xmlns:a16="http://schemas.microsoft.com/office/drawing/2014/main" id="{C5094F27-1728-C041-B686-7A3F6019B618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E187C7E-8EBD-1D95-43E9-ED45B61D4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8" t="8153" r="4260" b="23976"/>
          <a:stretch/>
        </p:blipFill>
        <p:spPr>
          <a:xfrm>
            <a:off x="6360317" y="2421044"/>
            <a:ext cx="3382200" cy="1681861"/>
          </a:xfrm>
          <a:prstGeom prst="rect">
            <a:avLst/>
          </a:prstGeom>
          <a:solidFill>
            <a:srgbClr val="F3F3F3"/>
          </a:solidFill>
          <a:ln>
            <a:solidFill>
              <a:srgbClr val="25ADA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1F5D7B00-BD03-724D-AB3A-0C42D4B202BD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E8A497F-D91B-B94A-AA2E-FB25957A89EE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10" name="오각형[P] 15">
                <a:extLst>
                  <a:ext uri="{FF2B5EF4-FFF2-40B4-BE49-F238E27FC236}">
                    <a16:creationId xmlns:a16="http://schemas.microsoft.com/office/drawing/2014/main" id="{D2509FF3-E56E-7847-A8C7-F68A522A5CD5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오각형[P] 22">
                <a:extLst>
                  <a:ext uri="{FF2B5EF4-FFF2-40B4-BE49-F238E27FC236}">
                    <a16:creationId xmlns:a16="http://schemas.microsoft.com/office/drawing/2014/main" id="{9C4EB9EA-F943-784C-875A-2FF962D450CC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기획 배경</a:t>
                </a:r>
              </a:p>
            </p:txBody>
          </p:sp>
          <p:sp>
            <p:nvSpPr>
              <p:cNvPr id="12" name="오각형[P] 15">
                <a:extLst>
                  <a:ext uri="{FF2B5EF4-FFF2-40B4-BE49-F238E27FC236}">
                    <a16:creationId xmlns:a16="http://schemas.microsoft.com/office/drawing/2014/main" id="{7D310167-B8FC-E540-B5EA-469FEF448319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작업 및 일정관리</a:t>
                </a:r>
              </a:p>
            </p:txBody>
          </p:sp>
        </p:grpSp>
        <p:sp>
          <p:nvSpPr>
            <p:cNvPr id="9" name="오각형[P] 22">
              <a:extLst>
                <a:ext uri="{FF2B5EF4-FFF2-40B4-BE49-F238E27FC236}">
                  <a16:creationId xmlns:a16="http://schemas.microsoft.com/office/drawing/2014/main" id="{40890798-D973-4041-A425-F047202A1BB5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cxnSp>
        <p:nvCxnSpPr>
          <p:cNvPr id="13" name="직선 연결선 8">
            <a:extLst>
              <a:ext uri="{FF2B5EF4-FFF2-40B4-BE49-F238E27FC236}">
                <a16:creationId xmlns:a16="http://schemas.microsoft.com/office/drawing/2014/main" id="{40A2C9D4-7388-854F-9F92-87DE68ED6256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FFE5D6C-9A87-B348-B277-9F44E04B14CB}"/>
              </a:ext>
            </a:extLst>
          </p:cNvPr>
          <p:cNvGrpSpPr/>
          <p:nvPr/>
        </p:nvGrpSpPr>
        <p:grpSpPr>
          <a:xfrm>
            <a:off x="6209109" y="1923716"/>
            <a:ext cx="3799416" cy="287467"/>
            <a:chOff x="595315" y="1877458"/>
            <a:chExt cx="3353430" cy="2880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F42C7-3D63-8D47-9D50-A4A381AAF96D}"/>
                </a:ext>
              </a:extLst>
            </p:cNvPr>
            <p:cNvSpPr txBox="1"/>
            <p:nvPr/>
          </p:nvSpPr>
          <p:spPr>
            <a:xfrm>
              <a:off x="5953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리뷰 관리에 소요되는 시간 및 노동력 </a:t>
              </a:r>
            </a:p>
          </p:txBody>
        </p:sp>
        <p:cxnSp>
          <p:nvCxnSpPr>
            <p:cNvPr id="25" name="직선 연결선 7">
              <a:extLst>
                <a:ext uri="{FF2B5EF4-FFF2-40B4-BE49-F238E27FC236}">
                  <a16:creationId xmlns:a16="http://schemas.microsoft.com/office/drawing/2014/main" id="{E33F0BFA-CD29-BB4F-BE96-4983D83A2EE4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6">
              <a:extLst>
                <a:ext uri="{FF2B5EF4-FFF2-40B4-BE49-F238E27FC236}">
                  <a16:creationId xmlns:a16="http://schemas.microsoft.com/office/drawing/2014/main" id="{9C67643F-51A1-BF4C-8DB9-217DE6FA788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Group 8">
            <a:extLst>
              <a:ext uri="{FF2B5EF4-FFF2-40B4-BE49-F238E27FC236}">
                <a16:creationId xmlns:a16="http://schemas.microsoft.com/office/drawing/2014/main" id="{8BF54794-505E-FF41-AF9F-02AA3068B707}"/>
              </a:ext>
            </a:extLst>
          </p:cNvPr>
          <p:cNvSpPr txBox="1"/>
          <p:nvPr/>
        </p:nvSpPr>
        <p:spPr>
          <a:xfrm>
            <a:off x="427984" y="254042"/>
            <a:ext cx="1517350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배경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238ACC-94F9-8045-89C1-A92F521E386C}"/>
              </a:ext>
            </a:extLst>
          </p:cNvPr>
          <p:cNvSpPr txBox="1"/>
          <p:nvPr/>
        </p:nvSpPr>
        <p:spPr>
          <a:xfrm>
            <a:off x="6212847" y="4300105"/>
            <a:ext cx="3845551" cy="155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400" dirty="0"/>
              <a:t>사장님 </a:t>
            </a:r>
            <a:r>
              <a:rPr kumimoji="1" lang="en-US" altLang="ko-KR" sz="1400" dirty="0"/>
              <a:t>3</a:t>
            </a:r>
            <a:r>
              <a:rPr kumimoji="1" lang="ko-KR" altLang="en-US" sz="1400" dirty="0"/>
              <a:t>명중 </a:t>
            </a:r>
            <a:r>
              <a:rPr kumimoji="1" lang="en-US" altLang="ko-KR" sz="1400" dirty="0"/>
              <a:t>1</a:t>
            </a:r>
            <a:r>
              <a:rPr kumimoji="1" lang="ko-KR" altLang="en-US" sz="1400" dirty="0"/>
              <a:t>명은</a:t>
            </a:r>
            <a:r>
              <a:rPr kumimoji="1" lang="ko-KR" altLang="en-US" sz="1400" u="sng" dirty="0"/>
              <a:t> </a:t>
            </a:r>
            <a:r>
              <a:rPr kumimoji="1" lang="ko-KR" altLang="en-US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주 </a:t>
            </a:r>
            <a:r>
              <a:rPr kumimoji="1" lang="en-US" altLang="ko-KR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5</a:t>
            </a:r>
            <a:r>
              <a:rPr kumimoji="1" lang="ko-KR" altLang="en-US" sz="1400" b="1" u="sng" dirty="0" err="1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일이상</a:t>
            </a:r>
            <a:r>
              <a:rPr kumimoji="1" lang="ko-KR" altLang="en-US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 댓글 관리</a:t>
            </a:r>
            <a:endParaRPr kumimoji="1" lang="en-US" altLang="ko-KR" sz="1400" b="1" u="sng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400" dirty="0"/>
              <a:t>사장님 평균 댓글 관리 시간</a:t>
            </a:r>
            <a:r>
              <a:rPr kumimoji="1" lang="ko-KR" altLang="en-US" sz="1400" u="sng" dirty="0"/>
              <a:t> </a:t>
            </a:r>
            <a:r>
              <a:rPr kumimoji="1" lang="ko-KR" altLang="en-US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월 </a:t>
            </a:r>
            <a:r>
              <a:rPr kumimoji="1" lang="en-US" altLang="ko-KR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480</a:t>
            </a:r>
            <a:r>
              <a:rPr kumimoji="1" lang="ko-KR" altLang="en-US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분</a:t>
            </a:r>
            <a:endParaRPr kumimoji="1" lang="en-US" altLang="ko-KR" sz="1400" b="1" u="sng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400" dirty="0"/>
              <a:t>리뷰 관리 대행사 </a:t>
            </a:r>
            <a:r>
              <a:rPr kumimoji="1" lang="ko-KR" altLang="en-US" sz="1400" dirty="0" err="1"/>
              <a:t>고용시</a:t>
            </a:r>
            <a:r>
              <a:rPr kumimoji="1" lang="ko-KR" altLang="en-US" sz="1400" dirty="0"/>
              <a:t> </a:t>
            </a:r>
            <a:r>
              <a:rPr kumimoji="1" lang="ko-KR" altLang="en-US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월 </a:t>
            </a:r>
            <a:r>
              <a:rPr kumimoji="1" lang="en-US" altLang="ko-KR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10-30</a:t>
            </a:r>
            <a:r>
              <a:rPr kumimoji="1" lang="ko-KR" altLang="en-US" sz="1400" b="1" u="sng" dirty="0">
                <a:latin typeface="KoPubWorldDotum Bold" pitchFamily="2" charset="-127"/>
                <a:ea typeface="KoPubWorldDotum Bold" pitchFamily="2" charset="-127"/>
                <a:cs typeface="KoPubWorldDotum Bold" pitchFamily="2" charset="-127"/>
              </a:rPr>
              <a:t>만원 비용</a:t>
            </a:r>
            <a:endParaRPr kumimoji="1" lang="en-US" altLang="ko-KR" sz="1400" b="1" u="sng" dirty="0"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  <a:p>
            <a:pPr marL="285750" indent="-285750" latinLnBrk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endParaRPr kumimoji="1" lang="en-US" altLang="ko-KR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1F7DF6-CC5B-6746-94E9-EF54DA81B950}"/>
              </a:ext>
            </a:extLst>
          </p:cNvPr>
          <p:cNvGrpSpPr/>
          <p:nvPr/>
        </p:nvGrpSpPr>
        <p:grpSpPr>
          <a:xfrm>
            <a:off x="1746710" y="2403167"/>
            <a:ext cx="3939194" cy="3266109"/>
            <a:chOff x="1696835" y="2236916"/>
            <a:chExt cx="4022326" cy="3640348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6376B34-0094-B449-8660-876A5EB5A52F}"/>
                </a:ext>
              </a:extLst>
            </p:cNvPr>
            <p:cNvSpPr/>
            <p:nvPr/>
          </p:nvSpPr>
          <p:spPr>
            <a:xfrm>
              <a:off x="1696835" y="2236916"/>
              <a:ext cx="4022326" cy="3640348"/>
            </a:xfrm>
            <a:prstGeom prst="rect">
              <a:avLst/>
            </a:prstGeom>
            <a:solidFill>
              <a:srgbClr val="F3F3F3"/>
            </a:solidFill>
            <a:ln w="6350">
              <a:solidFill>
                <a:srgbClr val="2AC1B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4FA55E1C-4193-FD4F-A8F3-DA004BAD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317" b="-2165"/>
            <a:stretch/>
          </p:blipFill>
          <p:spPr>
            <a:xfrm>
              <a:off x="3722748" y="5152403"/>
              <a:ext cx="1829710" cy="311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87CAB7EE-2F84-8D48-84DE-F1FA1D65C64B}"/>
                </a:ext>
              </a:extLst>
            </p:cNvPr>
            <p:cNvGrpSpPr/>
            <p:nvPr/>
          </p:nvGrpSpPr>
          <p:grpSpPr>
            <a:xfrm>
              <a:off x="1731903" y="4885268"/>
              <a:ext cx="3795550" cy="250130"/>
              <a:chOff x="966039" y="5834310"/>
              <a:chExt cx="3636723" cy="2396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81E826CA-50C1-E34B-9CF5-988D7B133E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309" r="52529" b="-1441"/>
              <a:stretch/>
            </p:blipFill>
            <p:spPr>
              <a:xfrm>
                <a:off x="2831328" y="5834310"/>
                <a:ext cx="1771434" cy="239663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ED90E1C5-6FB9-274A-8458-01A5764972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000" t="-1781" b="48346"/>
              <a:stretch/>
            </p:blipFill>
            <p:spPr>
              <a:xfrm>
                <a:off x="966039" y="5836404"/>
                <a:ext cx="1890035" cy="230050"/>
              </a:xfrm>
              <a:prstGeom prst="rect">
                <a:avLst/>
              </a:prstGeom>
            </p:spPr>
          </p:pic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9BD0EC24-5026-AC4D-933B-3F349599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</a:blip>
            <a:stretch>
              <a:fillRect/>
            </a:stretch>
          </p:blipFill>
          <p:spPr>
            <a:xfrm>
              <a:off x="2198421" y="5498810"/>
              <a:ext cx="3354036" cy="2858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00A1AD1-52CE-804D-8F49-8ACD4CD9149D}"/>
                </a:ext>
              </a:extLst>
            </p:cNvPr>
            <p:cNvSpPr txBox="1"/>
            <p:nvPr/>
          </p:nvSpPr>
          <p:spPr>
            <a:xfrm>
              <a:off x="2020213" y="2315364"/>
              <a:ext cx="3343276" cy="88101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사장 오모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(47)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씨는 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‘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음식을 만들기에도 시간이 부족한데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,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 답글을 달기 위해 고민하는게 너무 힘들다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’</a:t>
              </a:r>
              <a:r>
                <a:rPr kumimoji="1" lang="ko-KR" altLang="en-US" sz="1000" dirty="0" err="1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며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 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‘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비슷한 문구의 답변들을 반복해서 달았다가 </a:t>
              </a:r>
              <a:r>
                <a:rPr kumimoji="1" lang="ko-KR" altLang="en-US" sz="1000" dirty="0" err="1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성의없다는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 소리를 들을까 싶어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,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 꼼꼼히 답해주려고 노력하고 있다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’</a:t>
              </a:r>
              <a:r>
                <a:rPr kumimoji="1" lang="ko-KR" altLang="en-US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고 했다</a:t>
              </a:r>
              <a:r>
                <a:rPr kumimoji="1" lang="en-US" altLang="ko-KR" sz="1000" dirty="0">
                  <a:latin typeface="Apple SD Gothic Neo UltraLight" panose="02000300000000000000" pitchFamily="2" charset="-127"/>
                  <a:ea typeface="Apple SD Gothic Neo UltraLight" panose="02000300000000000000" pitchFamily="2" charset="-127"/>
                  <a:cs typeface="KoPubWorldDotum Light" pitchFamily="2" charset="-127"/>
                </a:rPr>
                <a:t>.</a:t>
              </a:r>
              <a:endParaRPr kumimoji="1" lang="ko-KR" altLang="en-US" sz="1000" dirty="0">
                <a:latin typeface="Apple SD Gothic Neo UltraLight" panose="02000300000000000000" pitchFamily="2" charset="-127"/>
                <a:ea typeface="Apple SD Gothic Neo UltraLight" panose="02000300000000000000" pitchFamily="2" charset="-127"/>
                <a:cs typeface="KoPubWorldDotum Light" pitchFamily="2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58D4440-1CE4-0C4F-B82B-481EF8C11FA7}"/>
                </a:ext>
              </a:extLst>
            </p:cNvPr>
            <p:cNvGrpSpPr/>
            <p:nvPr/>
          </p:nvGrpSpPr>
          <p:grpSpPr>
            <a:xfrm>
              <a:off x="2614620" y="3115463"/>
              <a:ext cx="2977116" cy="1411155"/>
              <a:chOff x="670608" y="2819400"/>
              <a:chExt cx="2977116" cy="141115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2059502F-2DBE-8B42-942C-7AF8F4EEC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3" t="47245" r="20320" b="9262"/>
              <a:stretch/>
            </p:blipFill>
            <p:spPr>
              <a:xfrm>
                <a:off x="670608" y="2819400"/>
                <a:ext cx="2977116" cy="1411155"/>
              </a:xfrm>
              <a:prstGeom prst="rect">
                <a:avLst/>
              </a:prstGeom>
              <a:ln>
                <a:noFill/>
              </a:ln>
              <a:effectLst/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4A05C1C5-41B7-8847-BAC7-75C3F497509D}"/>
                  </a:ext>
                </a:extLst>
              </p:cNvPr>
              <p:cNvSpPr/>
              <p:nvPr/>
            </p:nvSpPr>
            <p:spPr>
              <a:xfrm>
                <a:off x="728408" y="2933700"/>
                <a:ext cx="1862392" cy="187282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F470D94-6431-6842-A9C7-87B733EE373A}"/>
                  </a:ext>
                </a:extLst>
              </p:cNvPr>
              <p:cNvSpPr/>
              <p:nvPr/>
            </p:nvSpPr>
            <p:spPr>
              <a:xfrm>
                <a:off x="747458" y="3848100"/>
                <a:ext cx="1252792" cy="171450"/>
              </a:xfrm>
              <a:prstGeom prst="rect">
                <a:avLst/>
              </a:prstGeom>
              <a:solidFill>
                <a:srgbClr val="FF0000">
                  <a:alpha val="1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44A76D3-A7F3-6D4D-ADC1-A78090AF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94136" y="4369241"/>
              <a:ext cx="2876213" cy="48297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ED7DE0A-6A65-534A-9B88-E9B9939838DF}"/>
                </a:ext>
              </a:extLst>
            </p:cNvPr>
            <p:cNvSpPr/>
            <p:nvPr/>
          </p:nvSpPr>
          <p:spPr>
            <a:xfrm>
              <a:off x="3110574" y="2382030"/>
              <a:ext cx="2095751" cy="161933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64B8A3-A177-C646-BD68-1E3EF33FC409}"/>
                </a:ext>
              </a:extLst>
            </p:cNvPr>
            <p:cNvSpPr/>
            <p:nvPr/>
          </p:nvSpPr>
          <p:spPr>
            <a:xfrm>
              <a:off x="2091399" y="2591580"/>
              <a:ext cx="1929065" cy="166695"/>
            </a:xfrm>
            <a:prstGeom prst="rect">
              <a:avLst/>
            </a:prstGeom>
            <a:solidFill>
              <a:srgbClr val="FF0000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9" name="Rectangle 28">
            <a:extLst>
              <a:ext uri="{FF2B5EF4-FFF2-40B4-BE49-F238E27FC236}">
                <a16:creationId xmlns:a16="http://schemas.microsoft.com/office/drawing/2014/main" id="{5AFEFC6D-5F03-3E45-9F80-CE77C3158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5397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감정 노동이 심해지고 리뷰 관리에 소요되는 시간 및 인건비가 적지 않아 사장님들이 가게 운영에만 집중하기 어려움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53404A2-2ABB-8D43-A0C8-DAE5BBC7110F}"/>
              </a:ext>
            </a:extLst>
          </p:cNvPr>
          <p:cNvSpPr txBox="1"/>
          <p:nvPr/>
        </p:nvSpPr>
        <p:spPr>
          <a:xfrm>
            <a:off x="1909108" y="5897569"/>
            <a:ext cx="4015441" cy="652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>
              <a:defRPr>
                <a:solidFill>
                  <a:schemeClr val="lt1"/>
                </a:solidFill>
              </a:defRPr>
            </a:lvl1pPr>
            <a:lvl2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kumimoji="1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사장님들의 댓글 스트레스와 고객과의 충돌</a:t>
            </a:r>
            <a:endParaRPr lang="en-US" altLang="ko-KR" sz="1400" b="1" u="sng" dirty="0">
              <a:solidFill>
                <a:schemeClr val="tx1">
                  <a:lumMod val="75000"/>
                  <a:lumOff val="25000"/>
                </a:schemeClr>
              </a:solidFill>
              <a:latin typeface="KoPubWorldDotum Bold" pitchFamily="2" charset="-127"/>
              <a:ea typeface="KoPubWorldDotum Bold" pitchFamily="2" charset="-127"/>
              <a:cs typeface="KoPubWorldDotum Bold" pitchFamily="2" charset="-127"/>
            </a:endParaRPr>
          </a:p>
        </p:txBody>
      </p:sp>
      <p:sp>
        <p:nvSpPr>
          <p:cNvPr id="47" name="이등변 삼각형 11">
            <a:extLst>
              <a:ext uri="{FF2B5EF4-FFF2-40B4-BE49-F238E27FC236}">
                <a16:creationId xmlns:a16="http://schemas.microsoft.com/office/drawing/2014/main" id="{5A861003-2A9E-334F-916B-E1ADDCE49961}"/>
              </a:ext>
            </a:extLst>
          </p:cNvPr>
          <p:cNvSpPr/>
          <p:nvPr/>
        </p:nvSpPr>
        <p:spPr>
          <a:xfrm rot="5400000">
            <a:off x="1619442" y="6048330"/>
            <a:ext cx="436722" cy="350510"/>
          </a:xfrm>
          <a:prstGeom prst="triangle">
            <a:avLst>
              <a:gd name="adj" fmla="val 50000"/>
            </a:avLst>
          </a:prstGeom>
          <a:solidFill>
            <a:srgbClr val="2AC1BC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1F6216B-21D4-0D4A-A17A-CE8FB86A04E9}"/>
              </a:ext>
            </a:extLst>
          </p:cNvPr>
          <p:cNvSpPr txBox="1"/>
          <p:nvPr/>
        </p:nvSpPr>
        <p:spPr>
          <a:xfrm>
            <a:off x="6660162" y="5900342"/>
            <a:ext cx="3743548" cy="652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kumimoji="1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/>
              <a:t>시간 및 노동력을 투입해야 하는 압박 </a:t>
            </a:r>
            <a:endParaRPr lang="en-US" altLang="ko-KR" dirty="0"/>
          </a:p>
        </p:txBody>
      </p:sp>
      <p:sp>
        <p:nvSpPr>
          <p:cNvPr id="54" name="이등변 삼각형 11">
            <a:extLst>
              <a:ext uri="{FF2B5EF4-FFF2-40B4-BE49-F238E27FC236}">
                <a16:creationId xmlns:a16="http://schemas.microsoft.com/office/drawing/2014/main" id="{71601E24-A334-EA41-A15B-5FC0BE0E27F0}"/>
              </a:ext>
            </a:extLst>
          </p:cNvPr>
          <p:cNvSpPr/>
          <p:nvPr/>
        </p:nvSpPr>
        <p:spPr>
          <a:xfrm rot="5400000">
            <a:off x="6301570" y="6051103"/>
            <a:ext cx="436722" cy="350510"/>
          </a:xfrm>
          <a:prstGeom prst="triangle">
            <a:avLst>
              <a:gd name="adj" fmla="val 50000"/>
            </a:avLst>
          </a:prstGeom>
          <a:solidFill>
            <a:srgbClr val="2AC1BC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8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BA27D2B8-1500-404F-BDC5-4D263AF4834D}"/>
              </a:ext>
            </a:extLst>
          </p:cNvPr>
          <p:cNvSpPr/>
          <p:nvPr/>
        </p:nvSpPr>
        <p:spPr>
          <a:xfrm>
            <a:off x="6394126" y="2476849"/>
            <a:ext cx="2500497" cy="1546165"/>
          </a:xfrm>
          <a:prstGeom prst="rect">
            <a:avLst/>
          </a:prstGeom>
          <a:solidFill>
            <a:schemeClr val="bg1"/>
          </a:solidFill>
          <a:ln w="9525">
            <a:solidFill>
              <a:srgbClr val="4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EF5ED7-23AF-034A-A6F6-BEEF9A637478}"/>
              </a:ext>
            </a:extLst>
          </p:cNvPr>
          <p:cNvSpPr/>
          <p:nvPr/>
        </p:nvSpPr>
        <p:spPr>
          <a:xfrm>
            <a:off x="2127317" y="2456192"/>
            <a:ext cx="2688771" cy="1611086"/>
          </a:xfrm>
          <a:prstGeom prst="rect">
            <a:avLst/>
          </a:prstGeom>
          <a:solidFill>
            <a:schemeClr val="bg1"/>
          </a:solidFill>
          <a:ln w="9525">
            <a:solidFill>
              <a:srgbClr val="4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7E65D5-FDBB-79DF-B49D-D6AB10FEC282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2B27DC-3BEB-444E-9727-E5DF990DB795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C99783-DEDB-6B4D-82EB-2B29AB03EB20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32" name="오각형[P] 15">
                <a:extLst>
                  <a:ext uri="{FF2B5EF4-FFF2-40B4-BE49-F238E27FC236}">
                    <a16:creationId xmlns:a16="http://schemas.microsoft.com/office/drawing/2014/main" id="{6301B07F-908D-2141-9771-9603F02D59A5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오각형[P] 22">
                <a:extLst>
                  <a:ext uri="{FF2B5EF4-FFF2-40B4-BE49-F238E27FC236}">
                    <a16:creationId xmlns:a16="http://schemas.microsoft.com/office/drawing/2014/main" id="{A8F53E40-D59C-AB4A-8EAE-96E66CC6B747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기획 배경</a:t>
                </a:r>
              </a:p>
            </p:txBody>
          </p:sp>
          <p:sp>
            <p:nvSpPr>
              <p:cNvPr id="34" name="오각형[P] 15">
                <a:extLst>
                  <a:ext uri="{FF2B5EF4-FFF2-40B4-BE49-F238E27FC236}">
                    <a16:creationId xmlns:a16="http://schemas.microsoft.com/office/drawing/2014/main" id="{61A8A082-A0CD-FC41-B8C4-E190830ECD27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작업 및 일정관리</a:t>
                </a:r>
              </a:p>
            </p:txBody>
          </p:sp>
        </p:grpSp>
        <p:sp>
          <p:nvSpPr>
            <p:cNvPr id="31" name="오각형[P] 22">
              <a:extLst>
                <a:ext uri="{FF2B5EF4-FFF2-40B4-BE49-F238E27FC236}">
                  <a16:creationId xmlns:a16="http://schemas.microsoft.com/office/drawing/2014/main" id="{1398BC2D-C00F-F141-A5E1-3FD1C3B0C617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sp>
        <p:nvSpPr>
          <p:cNvPr id="36" name="Group 8">
            <a:extLst>
              <a:ext uri="{FF2B5EF4-FFF2-40B4-BE49-F238E27FC236}">
                <a16:creationId xmlns:a16="http://schemas.microsoft.com/office/drawing/2014/main" id="{46C0BC05-3E5C-A34B-9F03-5F3F5A9E65EC}"/>
              </a:ext>
            </a:extLst>
          </p:cNvPr>
          <p:cNvSpPr txBox="1"/>
          <p:nvPr/>
        </p:nvSpPr>
        <p:spPr>
          <a:xfrm>
            <a:off x="427984" y="254042"/>
            <a:ext cx="1517350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배경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BEC2CA-F373-FC47-81E0-9FF2D0BC188E}"/>
              </a:ext>
            </a:extLst>
          </p:cNvPr>
          <p:cNvSpPr txBox="1"/>
          <p:nvPr/>
        </p:nvSpPr>
        <p:spPr>
          <a:xfrm>
            <a:off x="2110029" y="2161521"/>
            <a:ext cx="2836182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ko-KR" altLang="en-US" sz="12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배달의민족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자주쓰는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문구 기능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24C7C8-0B8B-4B43-AFB0-C5D2D042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9" b="32978"/>
          <a:stretch/>
        </p:blipFill>
        <p:spPr>
          <a:xfrm>
            <a:off x="2200857" y="2467078"/>
            <a:ext cx="2168917" cy="1528492"/>
          </a:xfrm>
          <a:prstGeom prst="rect">
            <a:avLst/>
          </a:prstGeom>
          <a:effectLst/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FC84CCC-9F57-1C44-9AA7-548D78EF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0" t="83984"/>
          <a:stretch/>
        </p:blipFill>
        <p:spPr>
          <a:xfrm>
            <a:off x="3869028" y="3566534"/>
            <a:ext cx="768331" cy="424544"/>
          </a:xfrm>
          <a:prstGeom prst="rect">
            <a:avLst/>
          </a:prstGeom>
          <a:effectLst/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F471C3-D296-8D40-A111-E80457EAE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5" t="3347" r="3804" b="38382"/>
          <a:stretch/>
        </p:blipFill>
        <p:spPr>
          <a:xfrm>
            <a:off x="6460034" y="2535157"/>
            <a:ext cx="1731438" cy="1067465"/>
          </a:xfrm>
          <a:prstGeom prst="rect">
            <a:avLst/>
          </a:prstGeom>
          <a:effectLst/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FCA047-0B7D-8549-965D-951EAD577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871" y="3214126"/>
            <a:ext cx="1372884" cy="679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1FD350-6A00-FE1F-A340-3814E42EF29B}"/>
              </a:ext>
            </a:extLst>
          </p:cNvPr>
          <p:cNvSpPr/>
          <p:nvPr/>
        </p:nvSpPr>
        <p:spPr>
          <a:xfrm>
            <a:off x="7343870" y="4256800"/>
            <a:ext cx="2614774" cy="1811146"/>
          </a:xfrm>
          <a:prstGeom prst="rect">
            <a:avLst/>
          </a:prstGeom>
          <a:solidFill>
            <a:schemeClr val="bg1"/>
          </a:solidFill>
          <a:ln w="9525">
            <a:solidFill>
              <a:srgbClr val="4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A1E72E-2F59-8B6A-CB82-58B0978701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629" t="35333" r="7134" b="32440"/>
          <a:stretch/>
        </p:blipFill>
        <p:spPr>
          <a:xfrm>
            <a:off x="7800566" y="4858904"/>
            <a:ext cx="2148287" cy="11654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3EC42D-C58A-8080-C1BD-DCFEE1CC76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0" t="25064" r="57724" b="58240"/>
          <a:stretch/>
        </p:blipFill>
        <p:spPr>
          <a:xfrm>
            <a:off x="7431575" y="4315803"/>
            <a:ext cx="2517276" cy="741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57E46-C94E-300B-A128-8FC04BF59751}"/>
              </a:ext>
            </a:extLst>
          </p:cNvPr>
          <p:cNvSpPr txBox="1"/>
          <p:nvPr/>
        </p:nvSpPr>
        <p:spPr>
          <a:xfrm>
            <a:off x="7361800" y="5282697"/>
            <a:ext cx="1111623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월별 리뷰 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60CDC-14E5-6AF9-F79B-53D424CA83B9}"/>
              </a:ext>
            </a:extLst>
          </p:cNvPr>
          <p:cNvSpPr txBox="1"/>
          <p:nvPr/>
        </p:nvSpPr>
        <p:spPr>
          <a:xfrm>
            <a:off x="3266180" y="4181435"/>
            <a:ext cx="2003613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en-US" altLang="ko-KR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Hoch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자동답변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7D77C7A-0638-7F76-9B51-D61B7C29C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494" y="4478759"/>
            <a:ext cx="2656701" cy="1279921"/>
          </a:xfrm>
          <a:prstGeom prst="rect">
            <a:avLst/>
          </a:prstGeom>
          <a:ln>
            <a:solidFill>
              <a:srgbClr val="4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8B8199-D04C-D648-C90E-311B4F77CD8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48" t="22232" r="8149" b="11670"/>
          <a:stretch/>
        </p:blipFill>
        <p:spPr>
          <a:xfrm>
            <a:off x="4361912" y="5708188"/>
            <a:ext cx="1569308" cy="284206"/>
          </a:xfrm>
          <a:prstGeom prst="rect">
            <a:avLst/>
          </a:prstGeom>
          <a:ln>
            <a:solidFill>
              <a:srgbClr val="40808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E66E2559-3579-664B-8BC0-1B12A301D40E}"/>
              </a:ext>
            </a:extLst>
          </p:cNvPr>
          <p:cNvGrpSpPr/>
          <p:nvPr/>
        </p:nvGrpSpPr>
        <p:grpSpPr>
          <a:xfrm>
            <a:off x="2187666" y="1862152"/>
            <a:ext cx="3747618" cy="315783"/>
            <a:chOff x="633174" y="1877455"/>
            <a:chExt cx="3315571" cy="288000"/>
          </a:xfrm>
        </p:grpSpPr>
        <p:cxnSp>
          <p:nvCxnSpPr>
            <p:cNvPr id="46" name="직선 연결선 7">
              <a:extLst>
                <a:ext uri="{FF2B5EF4-FFF2-40B4-BE49-F238E27FC236}">
                  <a16:creationId xmlns:a16="http://schemas.microsoft.com/office/drawing/2014/main" id="{884502CE-FF9A-CB48-82B0-5BFCC3EFBE6F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6">
              <a:extLst>
                <a:ext uri="{FF2B5EF4-FFF2-40B4-BE49-F238E27FC236}">
                  <a16:creationId xmlns:a16="http://schemas.microsoft.com/office/drawing/2014/main" id="{DF2BD88D-7DDD-E74B-8D05-E0E91C1577BE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57705A-60D7-994E-AE2E-3419681DC1B2}"/>
                </a:ext>
              </a:extLst>
            </p:cNvPr>
            <p:cNvSpPr txBox="1"/>
            <p:nvPr/>
          </p:nvSpPr>
          <p:spPr>
            <a:xfrm>
              <a:off x="666515" y="1877455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답변 작성 기능 예시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C9A8B05-B065-2646-ACA9-499710C95661}"/>
              </a:ext>
            </a:extLst>
          </p:cNvPr>
          <p:cNvGrpSpPr/>
          <p:nvPr/>
        </p:nvGrpSpPr>
        <p:grpSpPr>
          <a:xfrm>
            <a:off x="6230419" y="1864927"/>
            <a:ext cx="3747618" cy="315783"/>
            <a:chOff x="633174" y="1877455"/>
            <a:chExt cx="3315571" cy="288000"/>
          </a:xfrm>
        </p:grpSpPr>
        <p:cxnSp>
          <p:nvCxnSpPr>
            <p:cNvPr id="48" name="직선 연결선 6">
              <a:extLst>
                <a:ext uri="{FF2B5EF4-FFF2-40B4-BE49-F238E27FC236}">
                  <a16:creationId xmlns:a16="http://schemas.microsoft.com/office/drawing/2014/main" id="{AD04DB15-31FE-DF41-BDC5-F4642929721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EFC0036-3536-D74B-B80E-23E0658E2A44}"/>
                </a:ext>
              </a:extLst>
            </p:cNvPr>
            <p:cNvSpPr txBox="1"/>
            <p:nvPr/>
          </p:nvSpPr>
          <p:spPr>
            <a:xfrm>
              <a:off x="666515" y="1877455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리뷰 관련 통계 예시</a:t>
              </a:r>
            </a:p>
          </p:txBody>
        </p:sp>
        <p:cxnSp>
          <p:nvCxnSpPr>
            <p:cNvPr id="51" name="직선 연결선 7">
              <a:extLst>
                <a:ext uri="{FF2B5EF4-FFF2-40B4-BE49-F238E27FC236}">
                  <a16:creationId xmlns:a16="http://schemas.microsoft.com/office/drawing/2014/main" id="{F3F4AE1D-1EB3-604E-91AB-15D07F9167BF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2ABA83B-F45E-BA48-ABEA-25FC5C1F9D93}"/>
              </a:ext>
            </a:extLst>
          </p:cNvPr>
          <p:cNvSpPr txBox="1"/>
          <p:nvPr/>
        </p:nvSpPr>
        <p:spPr>
          <a:xfrm>
            <a:off x="7308936" y="4017947"/>
            <a:ext cx="2003613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ko-KR" altLang="en-US" sz="12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리뷰몬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고객별 통계 기능</a:t>
            </a:r>
          </a:p>
        </p:txBody>
      </p:sp>
      <p:sp>
        <p:nvSpPr>
          <p:cNvPr id="54" name="Rectangle 28">
            <a:extLst>
              <a:ext uri="{FF2B5EF4-FFF2-40B4-BE49-F238E27FC236}">
                <a16:creationId xmlns:a16="http://schemas.microsoft.com/office/drawing/2014/main" id="{32E840B0-D1A2-7A48-A94B-193B2F8C8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5397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2C6965-5858-5B46-A831-FF4A34E26C20}"/>
              </a:ext>
            </a:extLst>
          </p:cNvPr>
          <p:cNvSpPr txBox="1"/>
          <p:nvPr/>
        </p:nvSpPr>
        <p:spPr>
          <a:xfrm>
            <a:off x="6302412" y="2164295"/>
            <a:ext cx="2836182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88038">
              <a:lnSpc>
                <a:spcPct val="110000"/>
              </a:lnSpc>
              <a:spcAft>
                <a:spcPts val="291"/>
              </a:spcAft>
              <a:defRPr/>
            </a:pPr>
            <a:r>
              <a:rPr lang="ko-KR" altLang="en-US" sz="1200" b="1" dirty="0" err="1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배달의민족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200" b="1" dirty="0">
                <a:ln>
                  <a:solidFill>
                    <a:srgbClr val="00338D">
                      <a:alpha val="0"/>
                    </a:srgbClr>
                  </a:solidFill>
                </a:ln>
                <a:solidFill>
                  <a:srgbClr val="145C5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리뷰 통계 기능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D556BE-9C95-1D40-9E56-DAD15EA04C15}"/>
              </a:ext>
            </a:extLst>
          </p:cNvPr>
          <p:cNvSpPr txBox="1"/>
          <p:nvPr/>
        </p:nvSpPr>
        <p:spPr>
          <a:xfrm>
            <a:off x="2597903" y="6113704"/>
            <a:ext cx="7517521" cy="6520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80000" lvl="1" indent="-180000" latinLnBrk="0">
              <a:lnSpc>
                <a:spcPct val="150000"/>
              </a:lnSpc>
              <a:spcAft>
                <a:spcPts val="500"/>
              </a:spcAft>
              <a:buFont typeface="Arial" panose="020B0604020202020204" pitchFamily="34" charset="0"/>
              <a:buChar char="•"/>
              <a:defRPr kumimoji="1" sz="1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 err="1"/>
              <a:t>배달앱에서</a:t>
            </a:r>
            <a:r>
              <a:rPr lang="ko-KR" altLang="en-US" dirty="0"/>
              <a:t> 고객과의 소통</a:t>
            </a:r>
            <a:r>
              <a:rPr lang="en-US" altLang="ko-KR" dirty="0"/>
              <a:t>,</a:t>
            </a:r>
            <a:r>
              <a:rPr lang="ko-KR" altLang="en-US" dirty="0"/>
              <a:t> 고객 리뷰와 사장님 댓글의 중요성을 보여주는 리뷰 관련 기능들</a:t>
            </a:r>
            <a:endParaRPr lang="en-US" altLang="ko-KR" dirty="0"/>
          </a:p>
        </p:txBody>
      </p:sp>
      <p:sp>
        <p:nvSpPr>
          <p:cNvPr id="58" name="이등변 삼각형 11">
            <a:extLst>
              <a:ext uri="{FF2B5EF4-FFF2-40B4-BE49-F238E27FC236}">
                <a16:creationId xmlns:a16="http://schemas.microsoft.com/office/drawing/2014/main" id="{25BC8AFE-D81C-3843-89D1-1CC27ADE91E2}"/>
              </a:ext>
            </a:extLst>
          </p:cNvPr>
          <p:cNvSpPr/>
          <p:nvPr/>
        </p:nvSpPr>
        <p:spPr>
          <a:xfrm rot="5400000">
            <a:off x="2108736" y="6247836"/>
            <a:ext cx="436722" cy="350510"/>
          </a:xfrm>
          <a:prstGeom prst="triangle">
            <a:avLst>
              <a:gd name="adj" fmla="val 50000"/>
            </a:avLst>
          </a:prstGeom>
          <a:solidFill>
            <a:srgbClr val="2AC1BC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Rectangle 28">
            <a:extLst>
              <a:ext uri="{FF2B5EF4-FFF2-40B4-BE49-F238E27FC236}">
                <a16:creationId xmlns:a16="http://schemas.microsoft.com/office/drawing/2014/main" id="{0EEBC8E8-7EB5-9746-B9A4-714EF04D6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00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시장에 출시된 </a:t>
            </a:r>
            <a:r>
              <a:rPr lang="ko-KR" altLang="en-US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사장님들을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위한 고객 리뷰 관련 기능 조사 결과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답변 작성 및 리뷰 통계를 제공하는 경우들이 있었음 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068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3F33F756-6EAA-4675-47EE-A9E560677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911450"/>
              </p:ext>
            </p:extLst>
          </p:nvPr>
        </p:nvGraphicFramePr>
        <p:xfrm>
          <a:off x="1459273" y="2089086"/>
          <a:ext cx="9187683" cy="414117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60833">
                  <a:extLst>
                    <a:ext uri="{9D8B030D-6E8A-4147-A177-3AD203B41FA5}">
                      <a16:colId xmlns:a16="http://schemas.microsoft.com/office/drawing/2014/main" val="2531050780"/>
                    </a:ext>
                  </a:extLst>
                </a:gridCol>
                <a:gridCol w="1083732">
                  <a:extLst>
                    <a:ext uri="{9D8B030D-6E8A-4147-A177-3AD203B41FA5}">
                      <a16:colId xmlns:a16="http://schemas.microsoft.com/office/drawing/2014/main" val="379373881"/>
                    </a:ext>
                  </a:extLst>
                </a:gridCol>
                <a:gridCol w="1605398">
                  <a:extLst>
                    <a:ext uri="{9D8B030D-6E8A-4147-A177-3AD203B41FA5}">
                      <a16:colId xmlns:a16="http://schemas.microsoft.com/office/drawing/2014/main" val="2418077783"/>
                    </a:ext>
                  </a:extLst>
                </a:gridCol>
                <a:gridCol w="1725414">
                  <a:extLst>
                    <a:ext uri="{9D8B030D-6E8A-4147-A177-3AD203B41FA5}">
                      <a16:colId xmlns:a16="http://schemas.microsoft.com/office/drawing/2014/main" val="1315996316"/>
                    </a:ext>
                  </a:extLst>
                </a:gridCol>
                <a:gridCol w="3812306">
                  <a:extLst>
                    <a:ext uri="{9D8B030D-6E8A-4147-A177-3AD203B41FA5}">
                      <a16:colId xmlns:a16="http://schemas.microsoft.com/office/drawing/2014/main" val="2460665717"/>
                    </a:ext>
                  </a:extLst>
                </a:gridCol>
              </a:tblGrid>
              <a:tr h="484227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서비스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1.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 답변 생성 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300" b="0" dirty="0">
                          <a:latin typeface="+mj-ea"/>
                          <a:ea typeface="+mj-ea"/>
                        </a:rPr>
                        <a:t>2.</a:t>
                      </a:r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 리뷰 분석 기능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300" b="0" dirty="0">
                          <a:latin typeface="+mj-ea"/>
                          <a:ea typeface="+mj-ea"/>
                        </a:rPr>
                        <a:t>한계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C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73966"/>
                  </a:ext>
                </a:extLst>
              </a:tr>
              <a:tr h="1542827">
                <a:tc>
                  <a:txBody>
                    <a:bodyPr/>
                    <a:lstStyle/>
                    <a:p>
                      <a:pPr marL="0" indent="0" algn="ctr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 err="1"/>
                        <a:t>배달앱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/>
                        <a:t>배달의 민족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/>
                        <a:t> </a:t>
                      </a:r>
                      <a:r>
                        <a:rPr lang="ko-KR" altLang="en-US" sz="1300" dirty="0" err="1"/>
                        <a:t>요기요</a:t>
                      </a:r>
                      <a:r>
                        <a:rPr lang="ko-KR" altLang="en-US" sz="1300" dirty="0"/>
                        <a:t> 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자주 쓰는 문구 저장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주문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별점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기반 정량 통계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4000" indent="-285750" algn="l" latinLnBrk="0">
                        <a:spcAft>
                          <a:spcPts val="50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1300" dirty="0"/>
                        <a:t>반복되는 형식으로 </a:t>
                      </a:r>
                      <a:r>
                        <a:rPr lang="ko-KR" altLang="en-US" sz="1300" dirty="0" err="1">
                          <a:latin typeface="+mj-ea"/>
                          <a:ea typeface="+mj-ea"/>
                        </a:rPr>
                        <a:t>복붙</a:t>
                      </a:r>
                      <a:r>
                        <a:rPr lang="en-US" altLang="ko-KR" sz="13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 매크로 식의 성의 없는 답변이라는 고객의 인식문제</a:t>
                      </a:r>
                      <a:r>
                        <a:rPr lang="ko-KR" altLang="en-US" sz="1300" dirty="0"/>
                        <a:t>가 있으며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리뷰 형태가 변할 경우 사용 불가</a:t>
                      </a:r>
                      <a:endParaRPr lang="en-US" altLang="ko-KR" sz="1300" dirty="0">
                        <a:latin typeface="+mj-ea"/>
                        <a:ea typeface="+mj-ea"/>
                      </a:endParaRPr>
                    </a:p>
                    <a:p>
                      <a:pPr marL="144000" indent="-285750" algn="l" latinLnBrk="0">
                        <a:spcAft>
                          <a:spcPts val="500"/>
                        </a:spcAft>
                        <a:buFont typeface="Wingdings" pitchFamily="2" charset="2"/>
                        <a:buChar char="ü"/>
                      </a:pPr>
                      <a:r>
                        <a:rPr lang="ko-KR" altLang="en-US" sz="1300" dirty="0"/>
                        <a:t>리뷰 데이터의 정량적 분석만 가능하므로 </a:t>
                      </a:r>
                      <a:r>
                        <a:rPr lang="ko-KR" altLang="en-US" sz="1300" dirty="0">
                          <a:latin typeface="+mj-ea"/>
                          <a:ea typeface="+mj-ea"/>
                        </a:rPr>
                        <a:t>소비자의 피드백 활용도가 떨어짐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107276"/>
                  </a:ext>
                </a:extLst>
              </a:tr>
              <a:tr h="923643">
                <a:tc>
                  <a:txBody>
                    <a:bodyPr/>
                    <a:lstStyle/>
                    <a:p>
                      <a:pPr marL="0" indent="0" algn="ctr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300" dirty="0"/>
                        <a:t>AI</a:t>
                      </a:r>
                      <a:br>
                        <a:rPr lang="en-US" altLang="ko-KR" sz="1300" dirty="0"/>
                      </a:br>
                      <a:r>
                        <a:rPr lang="ko-KR" altLang="en-US" sz="1300" dirty="0" err="1"/>
                        <a:t>리뷰봇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 err="1"/>
                        <a:t>호츠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/>
                        <a:t> </a:t>
                      </a:r>
                      <a:endParaRPr lang="en-US" altLang="ko-KR" sz="1300" dirty="0"/>
                    </a:p>
                    <a:p>
                      <a:pPr marL="0" indent="0" algn="l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 err="1"/>
                        <a:t>리뷰톡</a:t>
                      </a:r>
                      <a:r>
                        <a:rPr lang="ko-KR" altLang="en-US" sz="1300" dirty="0"/>
                        <a:t> 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답변 자동 생성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없음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300" dirty="0"/>
                        <a:t>리뷰에 대한 답변을 </a:t>
                      </a:r>
                      <a:r>
                        <a:rPr lang="en-US" altLang="ko-KR" sz="1300" dirty="0"/>
                        <a:t>GPT</a:t>
                      </a:r>
                      <a:r>
                        <a:rPr lang="ko-KR" altLang="en-US" sz="1300" dirty="0"/>
                        <a:t>기반으로 단순 자동 생성할 뿐 리뷰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ko-KR" altLang="en-US" sz="1300" b="1" i="0" dirty="0"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텍스트에 대한 </a:t>
                      </a: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추가적인 비즈니스 활용 불가능</a:t>
                      </a:r>
                      <a:endParaRPr lang="en-US" altLang="ko-KR" sz="1300" b="1" i="0" kern="1200" dirty="0">
                        <a:solidFill>
                          <a:schemeClr val="dk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30262"/>
                  </a:ext>
                </a:extLst>
              </a:tr>
              <a:tr h="1190474">
                <a:tc>
                  <a:txBody>
                    <a:bodyPr/>
                    <a:lstStyle/>
                    <a:p>
                      <a:pPr marL="0" indent="0" algn="ctr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/>
                        <a:t>리뷰 </a:t>
                      </a:r>
                      <a:endParaRPr lang="en-US" altLang="ko-KR" sz="1300" dirty="0"/>
                    </a:p>
                    <a:p>
                      <a:pPr marL="0" indent="0" algn="ctr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/>
                        <a:t>관리 서비스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dirty="0" err="1"/>
                        <a:t>리뷰몬</a:t>
                      </a:r>
                      <a:r>
                        <a:rPr lang="en-US" altLang="ko-KR" sz="1300" dirty="0"/>
                        <a:t>,</a:t>
                      </a:r>
                      <a:r>
                        <a:rPr lang="ko-KR" altLang="en-US" sz="1300" dirty="0"/>
                        <a:t>  </a:t>
                      </a:r>
                      <a:r>
                        <a:rPr lang="ko-KR" altLang="en-US" sz="1300" dirty="0" err="1"/>
                        <a:t>리뷰똑똑</a:t>
                      </a:r>
                      <a:r>
                        <a:rPr lang="ko-KR" altLang="en-US" sz="1300" dirty="0"/>
                        <a:t> 등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답변 자동 생성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고객별 주문 및 </a:t>
                      </a:r>
                      <a:endParaRPr lang="en-US" altLang="ko-K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별점</a:t>
                      </a:r>
                      <a:r>
                        <a:rPr lang="ko-KR" altLang="en-US" sz="13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기반 정량 통계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tc>
                  <a:txBody>
                    <a:bodyPr/>
                    <a:lstStyle/>
                    <a:p>
                      <a:pPr marL="14400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r>
                        <a:rPr lang="ko-KR" altLang="en-US" sz="1300" b="0" i="0" kern="1200" dirty="0">
                          <a:solidFill>
                            <a:schemeClr val="dk1"/>
                          </a:solidFill>
                          <a:latin typeface="KoPubWorldDotum Medium" pitchFamily="2" charset="-127"/>
                          <a:ea typeface="KoPubWorldDotum Medium" pitchFamily="2" charset="-127"/>
                          <a:cs typeface="KoPubWorldDotum Medium" pitchFamily="2" charset="-127"/>
                        </a:rPr>
                        <a:t>고객별 통계 데이터의 경우에도  </a:t>
                      </a:r>
                      <a:r>
                        <a:rPr lang="ko-KR" altLang="en-US" sz="1300" b="1" i="0" kern="1200" dirty="0" err="1">
                          <a:solidFill>
                            <a:schemeClr val="dk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배달앱</a:t>
                      </a: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KoPubWorldDotum Bold" pitchFamily="2" charset="-127"/>
                          <a:ea typeface="KoPubWorldDotum Bold" pitchFamily="2" charset="-127"/>
                          <a:cs typeface="KoPubWorldDotum Bold" pitchFamily="2" charset="-127"/>
                        </a:rPr>
                        <a:t> 내 통계 데이터와 구성 유사하여 활용도 제한적</a:t>
                      </a:r>
                      <a:endParaRPr lang="en-US" altLang="ko-KR" sz="1300" b="1" i="0" kern="1200" dirty="0">
                        <a:solidFill>
                          <a:schemeClr val="dk1"/>
                        </a:solidFill>
                        <a:latin typeface="KoPubWorldDotum Bold" pitchFamily="2" charset="-127"/>
                        <a:ea typeface="KoPubWorldDotum Bold" pitchFamily="2" charset="-127"/>
                        <a:cs typeface="KoPubWorldDotum Bold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186226"/>
                  </a:ext>
                </a:extLst>
              </a:tr>
            </a:tbl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7E65D5-FDBB-79DF-B49D-D6AB10FEC282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278EBE7E-8C86-8836-6739-9097D8C3BAD9}"/>
              </a:ext>
            </a:extLst>
          </p:cNvPr>
          <p:cNvGrpSpPr/>
          <p:nvPr/>
        </p:nvGrpSpPr>
        <p:grpSpPr>
          <a:xfrm>
            <a:off x="1409054" y="1687811"/>
            <a:ext cx="3677876" cy="311233"/>
            <a:chOff x="633174" y="1877458"/>
            <a:chExt cx="3315571" cy="2880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3502CD-E746-90EA-7C9C-DC46AEC8BE24}"/>
                </a:ext>
              </a:extLst>
            </p:cNvPr>
            <p:cNvSpPr txBox="1"/>
            <p:nvPr/>
          </p:nvSpPr>
          <p:spPr>
            <a:xfrm>
              <a:off x="6665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현재 시장에 출시된 리뷰 관리 서비스 현황 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A85E291-EC1A-7852-2C5A-B6055F4EEEB6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022217-71C2-37CF-8B79-2330215E2F85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A78DBC19-9C7B-5896-CE82-E44782203CF5}"/>
              </a:ext>
            </a:extLst>
          </p:cNvPr>
          <p:cNvSpPr/>
          <p:nvPr/>
        </p:nvSpPr>
        <p:spPr>
          <a:xfrm>
            <a:off x="1461234" y="3066621"/>
            <a:ext cx="255644" cy="283080"/>
          </a:xfrm>
          <a:prstGeom prst="ellipse">
            <a:avLst/>
          </a:prstGeom>
          <a:solidFill>
            <a:srgbClr val="25AD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1</a:t>
            </a:r>
            <a:endParaRPr lang="ko-KR" altLang="en-US" sz="13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EE438BA-7C34-6E52-65C5-0493A0339982}"/>
              </a:ext>
            </a:extLst>
          </p:cNvPr>
          <p:cNvSpPr/>
          <p:nvPr/>
        </p:nvSpPr>
        <p:spPr>
          <a:xfrm>
            <a:off x="1461234" y="4243857"/>
            <a:ext cx="255644" cy="283080"/>
          </a:xfrm>
          <a:prstGeom prst="ellipse">
            <a:avLst/>
          </a:prstGeom>
          <a:solidFill>
            <a:srgbClr val="25AD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2</a:t>
            </a:r>
            <a:endParaRPr lang="ko-KR" altLang="en-US" sz="13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72B27DC-3BEB-444E-9727-E5DF990DB795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7C99783-DEDB-6B4D-82EB-2B29AB03EB20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32" name="오각형[P] 15">
                <a:extLst>
                  <a:ext uri="{FF2B5EF4-FFF2-40B4-BE49-F238E27FC236}">
                    <a16:creationId xmlns:a16="http://schemas.microsoft.com/office/drawing/2014/main" id="{6301B07F-908D-2141-9771-9603F02D59A5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3" name="오각형[P] 22">
                <a:extLst>
                  <a:ext uri="{FF2B5EF4-FFF2-40B4-BE49-F238E27FC236}">
                    <a16:creationId xmlns:a16="http://schemas.microsoft.com/office/drawing/2014/main" id="{A8F53E40-D59C-AB4A-8EAE-96E66CC6B747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기획 배경</a:t>
                </a:r>
              </a:p>
            </p:txBody>
          </p:sp>
          <p:sp>
            <p:nvSpPr>
              <p:cNvPr id="34" name="오각형[P] 15">
                <a:extLst>
                  <a:ext uri="{FF2B5EF4-FFF2-40B4-BE49-F238E27FC236}">
                    <a16:creationId xmlns:a16="http://schemas.microsoft.com/office/drawing/2014/main" id="{61A8A082-A0CD-FC41-B8C4-E190830ECD27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작업 및 일정관리</a:t>
                </a:r>
              </a:p>
            </p:txBody>
          </p:sp>
        </p:grpSp>
        <p:sp>
          <p:nvSpPr>
            <p:cNvPr id="31" name="오각형[P] 22">
              <a:extLst>
                <a:ext uri="{FF2B5EF4-FFF2-40B4-BE49-F238E27FC236}">
                  <a16:creationId xmlns:a16="http://schemas.microsoft.com/office/drawing/2014/main" id="{1398BC2D-C00F-F141-A5E1-3FD1C3B0C617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sp>
        <p:nvSpPr>
          <p:cNvPr id="36" name="Group 8">
            <a:extLst>
              <a:ext uri="{FF2B5EF4-FFF2-40B4-BE49-F238E27FC236}">
                <a16:creationId xmlns:a16="http://schemas.microsoft.com/office/drawing/2014/main" id="{46C0BC05-3E5C-A34B-9F03-5F3F5A9E65EC}"/>
              </a:ext>
            </a:extLst>
          </p:cNvPr>
          <p:cNvSpPr txBox="1"/>
          <p:nvPr/>
        </p:nvSpPr>
        <p:spPr>
          <a:xfrm>
            <a:off x="427984" y="254042"/>
            <a:ext cx="1517350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기획 배경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D5E1757-C33D-F540-AFC8-3D9482E76DFF}"/>
              </a:ext>
            </a:extLst>
          </p:cNvPr>
          <p:cNvSpPr/>
          <p:nvPr/>
        </p:nvSpPr>
        <p:spPr>
          <a:xfrm>
            <a:off x="1461234" y="5230601"/>
            <a:ext cx="255644" cy="283080"/>
          </a:xfrm>
          <a:prstGeom prst="ellipse">
            <a:avLst/>
          </a:prstGeom>
          <a:solidFill>
            <a:srgbClr val="25ADA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/>
              <a:t>3</a:t>
            </a:r>
            <a:endParaRPr lang="ko-KR" altLang="en-US" sz="130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F54FAF5-6DB0-D648-85D5-EF3B13B01B42}"/>
              </a:ext>
            </a:extLst>
          </p:cNvPr>
          <p:cNvSpPr/>
          <p:nvPr/>
        </p:nvSpPr>
        <p:spPr>
          <a:xfrm>
            <a:off x="6768603" y="1980818"/>
            <a:ext cx="3970912" cy="4372925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E13A0D66-CC26-744A-B4B1-C274667AE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418137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그러나 대부분 답변 작성 기능의 활용도가 제한적이거나 리뷰를 비즈니스적으로 활용하는 측면에서 한계가 있음을 확인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04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948E2E7-3278-3340-AE0B-FC4227008199}"/>
              </a:ext>
            </a:extLst>
          </p:cNvPr>
          <p:cNvGrpSpPr/>
          <p:nvPr/>
        </p:nvGrpSpPr>
        <p:grpSpPr>
          <a:xfrm>
            <a:off x="6554640" y="586654"/>
            <a:ext cx="5451911" cy="288000"/>
            <a:chOff x="4345232" y="586654"/>
            <a:chExt cx="5451911" cy="28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B950E5-61F9-9B43-A3B4-5FA1F719DA61}"/>
                </a:ext>
              </a:extLst>
            </p:cNvPr>
            <p:cNvGrpSpPr/>
            <p:nvPr/>
          </p:nvGrpSpPr>
          <p:grpSpPr>
            <a:xfrm>
              <a:off x="5630579" y="586654"/>
              <a:ext cx="4166564" cy="288000"/>
              <a:chOff x="5630579" y="586654"/>
              <a:chExt cx="4166564" cy="288000"/>
            </a:xfrm>
          </p:grpSpPr>
          <p:sp>
            <p:nvSpPr>
              <p:cNvPr id="6" name="오각형[P] 15">
                <a:extLst>
                  <a:ext uri="{FF2B5EF4-FFF2-40B4-BE49-F238E27FC236}">
                    <a16:creationId xmlns:a16="http://schemas.microsoft.com/office/drawing/2014/main" id="{79BBF939-20F1-1540-B76B-89DB67DAFD1D}"/>
                  </a:ext>
                </a:extLst>
              </p:cNvPr>
              <p:cNvSpPr/>
              <p:nvPr/>
            </p:nvSpPr>
            <p:spPr>
              <a:xfrm>
                <a:off x="6915926" y="586654"/>
                <a:ext cx="1280233" cy="262432"/>
              </a:xfrm>
              <a:prstGeom prst="homePlate">
                <a:avLst>
                  <a:gd name="adj" fmla="val 0"/>
                </a:avLst>
              </a:prstGeom>
              <a:solidFill>
                <a:srgbClr val="2AC1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bg1"/>
                    </a:solidFill>
                  </a:rPr>
                  <a:t>서비스 </a:t>
                </a:r>
                <a:r>
                  <a:rPr kumimoji="1" lang="en-US" altLang="ko-KR" sz="1200" dirty="0">
                    <a:solidFill>
                      <a:schemeClr val="bg1"/>
                    </a:solidFill>
                  </a:rPr>
                  <a:t>Overview</a:t>
                </a:r>
                <a:endParaRPr kumimoji="1" lang="ko-KR" alt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오각형[P] 22">
                <a:extLst>
                  <a:ext uri="{FF2B5EF4-FFF2-40B4-BE49-F238E27FC236}">
                    <a16:creationId xmlns:a16="http://schemas.microsoft.com/office/drawing/2014/main" id="{EEE0E44C-5EA5-324F-A17D-D5EE94F0BEDD}"/>
                  </a:ext>
                </a:extLst>
              </p:cNvPr>
              <p:cNvSpPr/>
              <p:nvPr/>
            </p:nvSpPr>
            <p:spPr>
              <a:xfrm>
                <a:off x="5630579" y="586654"/>
                <a:ext cx="1008000" cy="288000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기획 배경</a:t>
                </a:r>
              </a:p>
            </p:txBody>
          </p:sp>
          <p:sp>
            <p:nvSpPr>
              <p:cNvPr id="8" name="오각형[P] 15">
                <a:extLst>
                  <a:ext uri="{FF2B5EF4-FFF2-40B4-BE49-F238E27FC236}">
                    <a16:creationId xmlns:a16="http://schemas.microsoft.com/office/drawing/2014/main" id="{C1332AC4-B0FA-4144-9F45-FC9D1B159632}"/>
                  </a:ext>
                </a:extLst>
              </p:cNvPr>
              <p:cNvSpPr/>
              <p:nvPr/>
            </p:nvSpPr>
            <p:spPr>
              <a:xfrm>
                <a:off x="8473505" y="586654"/>
                <a:ext cx="1323638" cy="247637"/>
              </a:xfrm>
              <a:prstGeom prst="homePlate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작업 및 일정관리</a:t>
                </a:r>
              </a:p>
            </p:txBody>
          </p:sp>
        </p:grpSp>
        <p:sp>
          <p:nvSpPr>
            <p:cNvPr id="5" name="오각형[P] 22">
              <a:extLst>
                <a:ext uri="{FF2B5EF4-FFF2-40B4-BE49-F238E27FC236}">
                  <a16:creationId xmlns:a16="http://schemas.microsoft.com/office/drawing/2014/main" id="{766DD20A-B168-0442-B75B-19A22EAE765A}"/>
                </a:ext>
              </a:extLst>
            </p:cNvPr>
            <p:cNvSpPr/>
            <p:nvPr/>
          </p:nvSpPr>
          <p:spPr>
            <a:xfrm>
              <a:off x="4345232" y="586654"/>
              <a:ext cx="1008000" cy="288000"/>
            </a:xfrm>
            <a:prstGeom prst="homePlate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소개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FC3A4EE-2FE6-9541-974F-FB8CE5D70940}"/>
              </a:ext>
            </a:extLst>
          </p:cNvPr>
          <p:cNvCxnSpPr/>
          <p:nvPr/>
        </p:nvCxnSpPr>
        <p:spPr>
          <a:xfrm>
            <a:off x="0" y="474785"/>
            <a:ext cx="12192000" cy="0"/>
          </a:xfrm>
          <a:prstGeom prst="line">
            <a:avLst/>
          </a:prstGeom>
          <a:ln w="25400">
            <a:solidFill>
              <a:srgbClr val="4F9A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oup 8">
            <a:extLst>
              <a:ext uri="{FF2B5EF4-FFF2-40B4-BE49-F238E27FC236}">
                <a16:creationId xmlns:a16="http://schemas.microsoft.com/office/drawing/2014/main" id="{848C072C-0AF4-EB45-A1D4-3F1C8F061DBA}"/>
              </a:ext>
            </a:extLst>
          </p:cNvPr>
          <p:cNvSpPr txBox="1"/>
          <p:nvPr/>
        </p:nvSpPr>
        <p:spPr>
          <a:xfrm>
            <a:off x="427983" y="254042"/>
            <a:ext cx="2413187" cy="461665"/>
          </a:xfrm>
          <a:prstGeom prst="rect">
            <a:avLst/>
          </a:prstGeom>
          <a:solidFill>
            <a:srgbClr val="4F9A97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서비스 </a:t>
            </a:r>
            <a:r>
              <a:rPr lang="en-US" altLang="ko-KR" sz="2000" dirty="0">
                <a:solidFill>
                  <a:schemeClr val="bg1"/>
                </a:solidFill>
                <a:latin typeface="+mj-ea"/>
                <a:ea typeface="+mj-ea"/>
              </a:rPr>
              <a:t>Overview</a:t>
            </a:r>
            <a:endParaRPr lang="en-US" altLang="zh-CN" sz="2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0E2577-71E7-304B-A042-1A7F8CDC21A4}"/>
              </a:ext>
            </a:extLst>
          </p:cNvPr>
          <p:cNvSpPr/>
          <p:nvPr/>
        </p:nvSpPr>
        <p:spPr>
          <a:xfrm>
            <a:off x="7993723" y="3045707"/>
            <a:ext cx="917122" cy="503999"/>
          </a:xfrm>
          <a:prstGeom prst="rect">
            <a:avLst/>
          </a:prstGeom>
          <a:solidFill>
            <a:srgbClr val="2AC1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latin typeface="+mj-ea"/>
                <a:ea typeface="+mj-ea"/>
              </a:rPr>
              <a:t>서비스 </a:t>
            </a:r>
            <a:r>
              <a:rPr kumimoji="1" lang="en-US" altLang="ko-KR" sz="1300" dirty="0">
                <a:latin typeface="+mj-ea"/>
                <a:ea typeface="+mj-ea"/>
              </a:rPr>
              <a:t>2</a:t>
            </a:r>
            <a:r>
              <a:rPr kumimoji="1" lang="ko-KR" altLang="en-US" sz="1300" dirty="0">
                <a:latin typeface="+mj-ea"/>
                <a:ea typeface="+mj-ea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4A073F-ABD0-044B-AFF5-873AA41CEEAE}"/>
              </a:ext>
            </a:extLst>
          </p:cNvPr>
          <p:cNvSpPr/>
          <p:nvPr/>
        </p:nvSpPr>
        <p:spPr>
          <a:xfrm>
            <a:off x="9029967" y="3045709"/>
            <a:ext cx="1791444" cy="503999"/>
          </a:xfrm>
          <a:prstGeom prst="rect">
            <a:avLst/>
          </a:prstGeom>
          <a:solidFill>
            <a:srgbClr val="2AC1B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latin typeface="+mj-ea"/>
                <a:ea typeface="+mj-ea"/>
              </a:rPr>
              <a:t>리뷰 분석 서비스</a:t>
            </a:r>
            <a:endParaRPr kumimoji="1" lang="en-US" altLang="ko-KR" sz="13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03EF1-A4ED-FE4D-8455-86452685E4F4}"/>
              </a:ext>
            </a:extLst>
          </p:cNvPr>
          <p:cNvSpPr txBox="1"/>
          <p:nvPr/>
        </p:nvSpPr>
        <p:spPr>
          <a:xfrm>
            <a:off x="7894500" y="3942814"/>
            <a:ext cx="3339557" cy="1331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300" dirty="0"/>
              <a:t>답변 추천 생성 서비스를 통해 사장님들에게  </a:t>
            </a:r>
            <a:r>
              <a:rPr kumimoji="1" lang="ko-KR" altLang="en-US" sz="1300" u="sng" dirty="0">
                <a:latin typeface="+mj-ea"/>
                <a:ea typeface="+mj-ea"/>
              </a:rPr>
              <a:t>시간과 인건비를 절감하는 편의 제공</a:t>
            </a:r>
            <a:endParaRPr kumimoji="1" lang="en-US" altLang="ko-KR" sz="1300" u="sng" dirty="0">
              <a:latin typeface="+mj-ea"/>
              <a:ea typeface="+mj-ea"/>
            </a:endParaRPr>
          </a:p>
          <a:p>
            <a:pPr marL="285750" indent="-285750" latinLnBrk="0">
              <a:lnSpc>
                <a:spcPct val="150000"/>
              </a:lnSpc>
              <a:spcAft>
                <a:spcPts val="500"/>
              </a:spcAft>
              <a:buFont typeface="Wingdings" panose="05000000000000000000" pitchFamily="2" charset="2"/>
              <a:buChar char="ü"/>
            </a:pPr>
            <a:r>
              <a:rPr kumimoji="1" lang="ko-KR" altLang="en-US" sz="1300" dirty="0"/>
              <a:t>리뷰 텍스트 분석 통계를 통해 </a:t>
            </a:r>
            <a:r>
              <a:rPr kumimoji="1" lang="ko-KR" altLang="en-US" sz="1300" u="sng" dirty="0">
                <a:latin typeface="+mj-ea"/>
                <a:ea typeface="+mj-ea"/>
              </a:rPr>
              <a:t>유의미한 고객 관리 비즈니스 데이터 제공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E59356-8433-D24E-A0EC-B1610E669C32}"/>
              </a:ext>
            </a:extLst>
          </p:cNvPr>
          <p:cNvSpPr/>
          <p:nvPr/>
        </p:nvSpPr>
        <p:spPr>
          <a:xfrm>
            <a:off x="7983912" y="2482791"/>
            <a:ext cx="917122" cy="468000"/>
          </a:xfrm>
          <a:prstGeom prst="rect">
            <a:avLst/>
          </a:prstGeom>
          <a:solidFill>
            <a:srgbClr val="4F9A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latin typeface="+mj-ea"/>
                <a:ea typeface="+mj-ea"/>
              </a:rPr>
              <a:t>서비스 </a:t>
            </a:r>
            <a:r>
              <a:rPr kumimoji="1" lang="en-US" altLang="ko-KR" sz="1300" dirty="0">
                <a:latin typeface="+mj-ea"/>
                <a:ea typeface="+mj-ea"/>
              </a:rPr>
              <a:t>1</a:t>
            </a:r>
            <a:r>
              <a:rPr kumimoji="1" lang="ko-KR" altLang="en-US" sz="1300" dirty="0">
                <a:latin typeface="+mj-ea"/>
                <a:ea typeface="+mj-ea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DB5C43-D4DE-3D48-9AEE-F24C464B5619}"/>
              </a:ext>
            </a:extLst>
          </p:cNvPr>
          <p:cNvSpPr/>
          <p:nvPr/>
        </p:nvSpPr>
        <p:spPr>
          <a:xfrm>
            <a:off x="9020156" y="2472154"/>
            <a:ext cx="1782205" cy="468000"/>
          </a:xfrm>
          <a:prstGeom prst="rect">
            <a:avLst/>
          </a:prstGeom>
          <a:solidFill>
            <a:srgbClr val="4F9A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00" dirty="0">
                <a:latin typeface="+mj-ea"/>
                <a:ea typeface="+mj-ea"/>
              </a:rPr>
              <a:t>답변 생성 서비스</a:t>
            </a:r>
            <a:endParaRPr kumimoji="1" lang="en-US" altLang="ko-KR" sz="1300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DC444E-D62C-0849-AADD-0EAF2552B9A1}"/>
              </a:ext>
            </a:extLst>
          </p:cNvPr>
          <p:cNvSpPr/>
          <p:nvPr/>
        </p:nvSpPr>
        <p:spPr>
          <a:xfrm>
            <a:off x="7881114" y="2079482"/>
            <a:ext cx="926361" cy="30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서비스 구분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0" name="그림 19" descr="친필, 폰트, 서예, 텍스트이(가) 표시된 사진&#10;&#10;자동 생성된 설명">
            <a:extLst>
              <a:ext uri="{FF2B5EF4-FFF2-40B4-BE49-F238E27FC236}">
                <a16:creationId xmlns:a16="http://schemas.microsoft.com/office/drawing/2014/main" id="{38CDCFDC-AA78-4546-B96C-B74817CC7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260" r="80253" b="86135"/>
          <a:stretch/>
        </p:blipFill>
        <p:spPr>
          <a:xfrm>
            <a:off x="8683735" y="2100019"/>
            <a:ext cx="368251" cy="335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8">
            <a:extLst>
              <a:ext uri="{FF2B5EF4-FFF2-40B4-BE49-F238E27FC236}">
                <a16:creationId xmlns:a16="http://schemas.microsoft.com/office/drawing/2014/main" id="{06E4E32C-E39F-AA40-9030-FF2453930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224000"/>
            <a:ext cx="11322795" cy="6587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algn="just" latinLnBrk="0"/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 서비스들의 한계를 보완하여</a:t>
            </a:r>
            <a:r>
              <a:rPr lang="en-US" altLang="ko-KR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ko-KR" altLang="en-US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성의 있는 답변 생성과 리뷰 텍스트를 분석하여 매출 전략을 세울 수 있는 서비스를 기획함</a:t>
            </a:r>
            <a:endParaRPr lang="en-US" altLang="ko-KR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이등변 삼각형 11">
            <a:extLst>
              <a:ext uri="{FF2B5EF4-FFF2-40B4-BE49-F238E27FC236}">
                <a16:creationId xmlns:a16="http://schemas.microsoft.com/office/drawing/2014/main" id="{A6759C02-DB0E-C847-8D98-DB8A8A1BDF5E}"/>
              </a:ext>
            </a:extLst>
          </p:cNvPr>
          <p:cNvSpPr/>
          <p:nvPr/>
        </p:nvSpPr>
        <p:spPr>
          <a:xfrm rot="5400000">
            <a:off x="5443942" y="3872878"/>
            <a:ext cx="3047670" cy="392018"/>
          </a:xfrm>
          <a:prstGeom prst="triangle">
            <a:avLst>
              <a:gd name="adj" fmla="val 50000"/>
            </a:avLst>
          </a:prstGeom>
          <a:solidFill>
            <a:srgbClr val="2AC1BC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5F63D1-A9ED-ED4A-8700-C5E418FE4CF5}"/>
              </a:ext>
            </a:extLst>
          </p:cNvPr>
          <p:cNvGrpSpPr/>
          <p:nvPr/>
        </p:nvGrpSpPr>
        <p:grpSpPr>
          <a:xfrm>
            <a:off x="1027769" y="1897854"/>
            <a:ext cx="4928894" cy="281927"/>
            <a:chOff x="633174" y="1877458"/>
            <a:chExt cx="3315571" cy="288000"/>
          </a:xfrm>
        </p:grpSpPr>
        <p:cxnSp>
          <p:nvCxnSpPr>
            <p:cNvPr id="30" name="직선 연결선 7">
              <a:extLst>
                <a:ext uri="{FF2B5EF4-FFF2-40B4-BE49-F238E27FC236}">
                  <a16:creationId xmlns:a16="http://schemas.microsoft.com/office/drawing/2014/main" id="{C9C0CC45-45F6-6E49-B841-A210C2B59CEA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2161503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6">
              <a:extLst>
                <a:ext uri="{FF2B5EF4-FFF2-40B4-BE49-F238E27FC236}">
                  <a16:creationId xmlns:a16="http://schemas.microsoft.com/office/drawing/2014/main" id="{93F0B241-8A79-514E-8D80-E55065D72C26}"/>
                </a:ext>
              </a:extLst>
            </p:cNvPr>
            <p:cNvCxnSpPr>
              <a:cxnSpLocks/>
            </p:cNvCxnSpPr>
            <p:nvPr/>
          </p:nvCxnSpPr>
          <p:spPr>
            <a:xfrm>
              <a:off x="633174" y="1880084"/>
              <a:ext cx="3315571" cy="0"/>
            </a:xfrm>
            <a:prstGeom prst="line">
              <a:avLst/>
            </a:prstGeom>
            <a:ln w="19050">
              <a:solidFill>
                <a:srgbClr val="2AC1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8AF583-B0AC-BF4E-947D-C1C0E9157941}"/>
                </a:ext>
              </a:extLst>
            </p:cNvPr>
            <p:cNvSpPr txBox="1"/>
            <p:nvPr/>
          </p:nvSpPr>
          <p:spPr>
            <a:xfrm>
              <a:off x="666515" y="1877458"/>
              <a:ext cx="3282230" cy="28800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noAutofit/>
            </a:bodyPr>
            <a:lstStyle/>
            <a:p>
              <a:pPr algn="ctr" defTabSz="888038">
                <a:lnSpc>
                  <a:spcPct val="110000"/>
                </a:lnSpc>
                <a:spcAft>
                  <a:spcPts val="291"/>
                </a:spcAft>
                <a:defRPr/>
              </a:pPr>
              <a:r>
                <a:rPr lang="ko-KR" altLang="en-US" sz="1400" b="1" dirty="0" err="1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배달앱</a:t>
              </a:r>
              <a:r>
                <a:rPr lang="ko-KR" altLang="en-US" sz="1400" b="1" dirty="0">
                  <a:ln>
                    <a:solidFill>
                      <a:srgbClr val="00338D">
                        <a:alpha val="0"/>
                      </a:srgbClr>
                    </a:solidFill>
                  </a:ln>
                  <a:solidFill>
                    <a:srgbClr val="145C5A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입점 업체를 위한 답변 생성 및 리뷰 분석 서비스 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6E65F3-3AE7-B34E-928D-B17E7C46BC3B}"/>
              </a:ext>
            </a:extLst>
          </p:cNvPr>
          <p:cNvSpPr/>
          <p:nvPr/>
        </p:nvSpPr>
        <p:spPr>
          <a:xfrm>
            <a:off x="3662876" y="3355074"/>
            <a:ext cx="1216489" cy="38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5" name="그림 2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C7F6652-8FEF-F745-9904-87EB9F470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64" y="2734128"/>
            <a:ext cx="4711700" cy="2667000"/>
          </a:xfrm>
          <a:prstGeom prst="rect">
            <a:avLst/>
          </a:prstGeom>
          <a:ln w="12700">
            <a:solidFill>
              <a:srgbClr val="2AC1BC"/>
            </a:solidFill>
          </a:ln>
        </p:spPr>
      </p:pic>
    </p:spTree>
    <p:extLst>
      <p:ext uri="{BB962C8B-B14F-4D97-AF65-F5344CB8AC3E}">
        <p14:creationId xmlns:p14="http://schemas.microsoft.com/office/powerpoint/2010/main" val="2044952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KoPubWorld돋움체 Bold"/>
        <a:ea typeface="KoPubWorld돋움체 Bold"/>
        <a:cs typeface=""/>
      </a:majorFont>
      <a:minorFont>
        <a:latin typeface="KoPubWorld돋움체 Medium"/>
        <a:ea typeface="KoPubWorld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11721</TotalTime>
  <Words>4324</Words>
  <Application>Microsoft Macintosh PowerPoint</Application>
  <PresentationFormat>와이드스크린</PresentationFormat>
  <Paragraphs>696</Paragraphs>
  <Slides>40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5" baseType="lpstr">
      <vt:lpstr>-apple-system</vt:lpstr>
      <vt:lpstr>맑은 고딕</vt:lpstr>
      <vt:lpstr>Apple SD Gothic Neo</vt:lpstr>
      <vt:lpstr>Apple SD Gothic Neo UltraLight</vt:lpstr>
      <vt:lpstr>KoPubWorld돋움체 Bold</vt:lpstr>
      <vt:lpstr>KoPubWorld돋움체 Medium</vt:lpstr>
      <vt:lpstr>KoPubWorldDotum Bold</vt:lpstr>
      <vt:lpstr>KoPubWorldDotum Light</vt:lpstr>
      <vt:lpstr>KoPubWorldDotum Medium</vt:lpstr>
      <vt:lpstr>Söhne</vt:lpstr>
      <vt:lpstr>Arial</vt:lpstr>
      <vt:lpstr>Courier New</vt:lpstr>
      <vt:lpstr>Roboto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Jung, Hyeon-Min (KR/Deal Adv2)</dc:creator>
  <cp:lastModifiedBy>Yeseul Ryu</cp:lastModifiedBy>
  <cp:revision>110</cp:revision>
  <cp:lastPrinted>2023-09-30T16:43:14Z</cp:lastPrinted>
  <dcterms:created xsi:type="dcterms:W3CDTF">2023-09-27T08:55:19Z</dcterms:created>
  <dcterms:modified xsi:type="dcterms:W3CDTF">2024-01-20T13:00:43Z</dcterms:modified>
</cp:coreProperties>
</file>